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02" autoAdjust="0"/>
  </p:normalViewPr>
  <p:slideViewPr>
    <p:cSldViewPr>
      <p:cViewPr varScale="1">
        <p:scale>
          <a:sx n="96" d="100"/>
          <a:sy n="96" d="100"/>
        </p:scale>
        <p:origin x="-102"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611E1AE-47F2-4294-85B2-F3D8B3BCA795}" type="datetimeFigureOut">
              <a:rPr lang="en-US" smtClean="0"/>
              <a:t>9/22/2014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5E5D6B7-02BB-4B05-9C77-54E9BFDCFC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1E1AE-47F2-4294-85B2-F3D8B3BCA79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1E1AE-47F2-4294-85B2-F3D8B3BCA79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611E1AE-47F2-4294-85B2-F3D8B3BCA795}" type="datetimeFigureOut">
              <a:rPr lang="en-US" smtClean="0"/>
              <a:t>9/22/2014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5E5D6B7-02BB-4B05-9C77-54E9BFDCFC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611E1AE-47F2-4294-85B2-F3D8B3BCA795}" type="datetimeFigureOut">
              <a:rPr lang="en-US" smtClean="0"/>
              <a:t>9/22/2014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5E5D6B7-02BB-4B05-9C77-54E9BFDCFC03}"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611E1AE-47F2-4294-85B2-F3D8B3BCA795}" type="datetimeFigureOut">
              <a:rPr lang="en-US" smtClean="0"/>
              <a:t>9/22/2014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611E1AE-47F2-4294-85B2-F3D8B3BCA795}"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5E5D6B7-02BB-4B05-9C77-54E9BFDCFC03}"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611E1AE-47F2-4294-85B2-F3D8B3BCA795}" type="datetimeFigureOut">
              <a:rPr lang="en-US" smtClean="0"/>
              <a:t>9/22/2014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11E1AE-47F2-4294-85B2-F3D8B3BCA795}" type="datetimeFigureOut">
              <a:rPr lang="en-US" smtClean="0"/>
              <a:t>9/22/2014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611E1AE-47F2-4294-85B2-F3D8B3BCA795}" type="datetimeFigureOut">
              <a:rPr lang="en-US" smtClean="0"/>
              <a:t>9/22/2014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5D6B7-02BB-4B05-9C77-54E9BFDCFC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611E1AE-47F2-4294-85B2-F3D8B3BCA795}"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5E5D6B7-02BB-4B05-9C77-54E9BFDCFC03}"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l="-1000" r="-1000"/>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611E1AE-47F2-4294-85B2-F3D8B3BCA795}" type="datetimeFigureOut">
              <a:rPr lang="en-US" smtClean="0"/>
              <a:t>9/22/2014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E5D6B7-02BB-4B05-9C77-54E9BFDCFC03}"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458200" cy="2286000"/>
          </a:xfrm>
        </p:spPr>
        <p:txBody>
          <a:bodyPr>
            <a:normAutofit/>
          </a:bodyPr>
          <a:lstStyle/>
          <a:p>
            <a:pPr algn="ctr"/>
            <a:r>
              <a:rPr lang="en-US" sz="4400" dirty="0" smtClean="0">
                <a:solidFill>
                  <a:schemeClr val="tx1"/>
                </a:solidFill>
                <a:effectLst>
                  <a:reflection blurRad="12700" endPos="0" dir="5400000" sy="-90000" algn="bl" rotWithShape="0"/>
                </a:effectLst>
              </a:rPr>
              <a:t>Union pension fund </a:t>
            </a:r>
            <a:r>
              <a:rPr lang="en-US" sz="4400" dirty="0">
                <a:solidFill>
                  <a:schemeClr val="tx1"/>
                </a:solidFill>
                <a:effectLst>
                  <a:reflection blurRad="12700" endPos="0" dir="5400000" sy="-90000" algn="bl" rotWithShape="0"/>
                </a:effectLst>
              </a:rPr>
              <a:t>Withdrawal Liability in the Construction </a:t>
            </a:r>
            <a:r>
              <a:rPr lang="en-US" sz="4400" dirty="0" smtClean="0">
                <a:solidFill>
                  <a:schemeClr val="tx1"/>
                </a:solidFill>
                <a:effectLst>
                  <a:reflection blurRad="12700" endPos="0" dir="5400000" sy="-90000" algn="bl" rotWithShape="0"/>
                </a:effectLst>
              </a:rPr>
              <a:t>Industry</a:t>
            </a:r>
            <a:endParaRPr lang="en-US" dirty="0"/>
          </a:p>
        </p:txBody>
      </p:sp>
      <p:sp>
        <p:nvSpPr>
          <p:cNvPr id="3" name="Subtitle 2"/>
          <p:cNvSpPr>
            <a:spLocks noGrp="1"/>
          </p:cNvSpPr>
          <p:nvPr>
            <p:ph type="subTitle" idx="1"/>
          </p:nvPr>
        </p:nvSpPr>
        <p:spPr>
          <a:xfrm>
            <a:off x="4495800" y="6248400"/>
            <a:ext cx="4648200" cy="609600"/>
          </a:xfrm>
        </p:spPr>
        <p:txBody>
          <a:bodyPr>
            <a:normAutofit/>
          </a:bodyPr>
          <a:lstStyle/>
          <a:p>
            <a:r>
              <a:rPr lang="en-US" b="1" dirty="0" smtClean="0"/>
              <a:t>Sullivan and Leavitt, P.C., Novi, MI</a:t>
            </a:r>
          </a:p>
        </p:txBody>
      </p:sp>
      <p:sp>
        <p:nvSpPr>
          <p:cNvPr id="4" name="TextBox 3"/>
          <p:cNvSpPr txBox="1"/>
          <p:nvPr/>
        </p:nvSpPr>
        <p:spPr>
          <a:xfrm>
            <a:off x="1093304" y="0"/>
            <a:ext cx="5715000" cy="830997"/>
          </a:xfrm>
          <a:prstGeom prst="rect">
            <a:avLst/>
          </a:prstGeom>
          <a:noFill/>
        </p:spPr>
        <p:txBody>
          <a:bodyPr wrap="square" rtlCol="0">
            <a:spAutoFit/>
          </a:bodyPr>
          <a:lstStyle/>
          <a:p>
            <a:r>
              <a:rPr lang="en-US" sz="2400" dirty="0" smtClean="0"/>
              <a:t>Michigan Association of Certified Public Accountants Annual Conference</a:t>
            </a:r>
            <a:endParaRPr lang="en-US" sz="2400" dirty="0"/>
          </a:p>
        </p:txBody>
      </p:sp>
      <p:sp>
        <p:nvSpPr>
          <p:cNvPr id="6" name="TextBox 5"/>
          <p:cNvSpPr txBox="1"/>
          <p:nvPr/>
        </p:nvSpPr>
        <p:spPr>
          <a:xfrm>
            <a:off x="533400" y="4419600"/>
            <a:ext cx="7696200" cy="523220"/>
          </a:xfrm>
          <a:prstGeom prst="rect">
            <a:avLst/>
          </a:prstGeom>
          <a:noFill/>
        </p:spPr>
        <p:txBody>
          <a:bodyPr wrap="square" rtlCol="0">
            <a:spAutoFit/>
          </a:bodyPr>
          <a:lstStyle/>
          <a:p>
            <a:pPr algn="ctr"/>
            <a:r>
              <a:rPr lang="en-US" sz="2800" i="1" dirty="0" smtClean="0"/>
              <a:t>How to Identify Risk and Protect Your Client</a:t>
            </a:r>
            <a:endParaRPr lang="en-US" sz="28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0"/>
            <a:ext cx="1066800" cy="1066800"/>
          </a:xfrm>
          <a:prstGeom prst="rect">
            <a:avLst/>
          </a:prstGeom>
        </p:spPr>
      </p:pic>
    </p:spTree>
    <p:extLst>
      <p:ext uri="{BB962C8B-B14F-4D97-AF65-F5344CB8AC3E}">
        <p14:creationId xmlns:p14="http://schemas.microsoft.com/office/powerpoint/2010/main" val="3955602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How Withdrawal Liability is </a:t>
            </a:r>
            <a:r>
              <a:rPr lang="en-US" b="1" dirty="0" smtClean="0">
                <a:effectLst/>
              </a:rPr>
              <a:t>paid </a:t>
            </a:r>
            <a:r>
              <a:rPr lang="en-US" sz="3200" dirty="0"/>
              <a:t/>
            </a:r>
            <a:br>
              <a:rPr lang="en-US" sz="3200" dirty="0"/>
            </a:br>
            <a:endParaRPr lang="en-US" dirty="0"/>
          </a:p>
        </p:txBody>
      </p:sp>
      <p:sp>
        <p:nvSpPr>
          <p:cNvPr id="3" name="Content Placeholder 2"/>
          <p:cNvSpPr>
            <a:spLocks noGrp="1"/>
          </p:cNvSpPr>
          <p:nvPr>
            <p:ph idx="1"/>
          </p:nvPr>
        </p:nvSpPr>
        <p:spPr/>
        <p:txBody>
          <a:bodyPr>
            <a:normAutofit fontScale="85000" lnSpcReduction="10000"/>
          </a:bodyPr>
          <a:lstStyle/>
          <a:p>
            <a:pPr>
              <a:spcAft>
                <a:spcPts val="600"/>
              </a:spcAft>
              <a:buFont typeface="Wingdings" pitchFamily="2" charset="2"/>
              <a:buChar char="v"/>
            </a:pPr>
            <a:r>
              <a:rPr lang="en-US" dirty="0" smtClean="0"/>
              <a:t>Payments </a:t>
            </a:r>
            <a:r>
              <a:rPr lang="en-US" dirty="0"/>
              <a:t>begin within 60 days after the pension plan’s demand for payment. </a:t>
            </a:r>
          </a:p>
          <a:p>
            <a:pPr>
              <a:spcAft>
                <a:spcPts val="600"/>
              </a:spcAft>
              <a:buFont typeface="Wingdings" pitchFamily="2" charset="2"/>
              <a:buChar char="v"/>
            </a:pPr>
            <a:r>
              <a:rPr lang="en-US" dirty="0"/>
              <a:t>Installment payments are limited to a 20-year period</a:t>
            </a:r>
          </a:p>
          <a:p>
            <a:pPr>
              <a:spcAft>
                <a:spcPts val="600"/>
              </a:spcAft>
              <a:buFont typeface="Wingdings" pitchFamily="2" charset="2"/>
              <a:buChar char="v"/>
            </a:pPr>
            <a:r>
              <a:rPr lang="en-US" dirty="0" smtClean="0"/>
              <a:t>The Pension Fund may demand payment </a:t>
            </a:r>
            <a:r>
              <a:rPr lang="en-US" dirty="0"/>
              <a:t>in </a:t>
            </a:r>
            <a:r>
              <a:rPr lang="en-US" dirty="0" smtClean="0"/>
              <a:t>full if there is a default in the installment plan that is not   </a:t>
            </a:r>
          </a:p>
          <a:p>
            <a:pPr marL="0" indent="0">
              <a:spcAft>
                <a:spcPts val="600"/>
              </a:spcAft>
              <a:buNone/>
            </a:pPr>
            <a:r>
              <a:rPr lang="en-US" dirty="0" smtClean="0"/>
              <a:t>    cured, or if the pension fund feels</a:t>
            </a:r>
          </a:p>
          <a:p>
            <a:pPr marL="0" indent="0">
              <a:spcAft>
                <a:spcPts val="600"/>
              </a:spcAft>
              <a:buNone/>
            </a:pPr>
            <a:r>
              <a:rPr lang="en-US"/>
              <a:t> </a:t>
            </a:r>
            <a:r>
              <a:rPr lang="en-US" smtClean="0"/>
              <a:t>   “insecure”.</a:t>
            </a:r>
            <a:r>
              <a:rPr lang="en-US" dirty="0"/>
              <a:t>	</a:t>
            </a:r>
          </a:p>
          <a:p>
            <a:pPr marL="0" indent="0">
              <a:buNone/>
            </a:pPr>
            <a:r>
              <a:rPr lang="en-US" dirty="0"/>
              <a:t/>
            </a:r>
            <a:br>
              <a:rPr lang="en-US" dirty="0"/>
            </a:br>
            <a:r>
              <a:rPr lang="en-US" dirty="0"/>
              <a:t> </a:t>
            </a:r>
            <a:endParaRPr lang="en-US" sz="28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191000"/>
            <a:ext cx="2799291" cy="1752600"/>
          </a:xfrm>
          <a:prstGeom prst="rect">
            <a:avLst/>
          </a:prstGeom>
        </p:spPr>
      </p:pic>
      <p:sp>
        <p:nvSpPr>
          <p:cNvPr id="4" name="Rectangle 3"/>
          <p:cNvSpPr/>
          <p:nvPr/>
        </p:nvSpPr>
        <p:spPr>
          <a:xfrm>
            <a:off x="6046742" y="648204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361707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rPr>
              <a:t>Effect of Failure to </a:t>
            </a:r>
            <a:r>
              <a:rPr lang="en-US" sz="4400" b="1" dirty="0" smtClean="0">
                <a:effectLst/>
              </a:rPr>
              <a:t>Pay  </a:t>
            </a:r>
            <a:r>
              <a:rPr lang="en-US" sz="3200" dirty="0"/>
              <a:t/>
            </a:r>
            <a:br>
              <a:rPr lang="en-US" sz="3200" dirty="0"/>
            </a:br>
            <a:endParaRPr lang="en-US" dirty="0"/>
          </a:p>
        </p:txBody>
      </p:sp>
      <p:sp>
        <p:nvSpPr>
          <p:cNvPr id="3" name="Content Placeholder 2"/>
          <p:cNvSpPr>
            <a:spLocks noGrp="1"/>
          </p:cNvSpPr>
          <p:nvPr>
            <p:ph idx="1"/>
          </p:nvPr>
        </p:nvSpPr>
        <p:spPr>
          <a:xfrm>
            <a:off x="304800" y="1554162"/>
            <a:ext cx="8686800" cy="3856037"/>
          </a:xfrm>
        </p:spPr>
        <p:txBody>
          <a:bodyPr>
            <a:normAutofit/>
          </a:bodyPr>
          <a:lstStyle/>
          <a:p>
            <a:pPr>
              <a:spcAft>
                <a:spcPts val="1200"/>
              </a:spcAft>
              <a:buFont typeface="Wingdings" pitchFamily="2" charset="2"/>
              <a:buChar char="v"/>
            </a:pPr>
            <a:r>
              <a:rPr lang="en-US" dirty="0" smtClean="0"/>
              <a:t>60 </a:t>
            </a:r>
            <a:r>
              <a:rPr lang="en-US" dirty="0"/>
              <a:t>days to cure</a:t>
            </a:r>
          </a:p>
          <a:p>
            <a:pPr>
              <a:spcAft>
                <a:spcPts val="1200"/>
              </a:spcAft>
              <a:buFont typeface="Wingdings" pitchFamily="2" charset="2"/>
              <a:buChar char="v"/>
            </a:pPr>
            <a:r>
              <a:rPr lang="en-US" dirty="0" smtClean="0"/>
              <a:t>20</a:t>
            </a:r>
            <a:r>
              <a:rPr lang="en-US" dirty="0"/>
              <a:t>% liquidated damages</a:t>
            </a:r>
          </a:p>
          <a:p>
            <a:pPr>
              <a:spcAft>
                <a:spcPts val="1200"/>
              </a:spcAft>
              <a:buFont typeface="Wingdings" pitchFamily="2" charset="2"/>
              <a:buChar char="v"/>
            </a:pPr>
            <a:r>
              <a:rPr lang="en-US" dirty="0" smtClean="0"/>
              <a:t>Actual </a:t>
            </a:r>
            <a:r>
              <a:rPr lang="en-US" dirty="0"/>
              <a:t>attorney fees</a:t>
            </a:r>
          </a:p>
          <a:p>
            <a:pPr>
              <a:spcAft>
                <a:spcPts val="1200"/>
              </a:spcAft>
              <a:buFont typeface="Wingdings" pitchFamily="2" charset="2"/>
              <a:buChar char="v"/>
            </a:pPr>
            <a:r>
              <a:rPr lang="en-US" dirty="0" smtClean="0"/>
              <a:t>The default operates against </a:t>
            </a:r>
            <a:r>
              <a:rPr lang="en-US" dirty="0"/>
              <a:t>all members of the control </a:t>
            </a:r>
            <a:r>
              <a:rPr lang="en-US" dirty="0" smtClean="0"/>
              <a:t>group</a:t>
            </a:r>
            <a:endParaRPr lang="en-US" dirty="0"/>
          </a:p>
          <a:p>
            <a:endParaRPr lang="en-US" dirty="0"/>
          </a:p>
        </p:txBody>
      </p:sp>
      <p:sp>
        <p:nvSpPr>
          <p:cNvPr id="4" name="Rectangle 3"/>
          <p:cNvSpPr/>
          <p:nvPr/>
        </p:nvSpPr>
        <p:spPr>
          <a:xfrm>
            <a:off x="6046742" y="6491981"/>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142245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Actions to Evade or Avoid Withdrawal </a:t>
            </a:r>
            <a:r>
              <a:rPr lang="en-US" b="1" dirty="0" smtClean="0">
                <a:effectLst/>
              </a:rPr>
              <a:t>Liability </a:t>
            </a:r>
            <a:endParaRPr lang="en-US" dirty="0">
              <a:effectLst/>
            </a:endParaRPr>
          </a:p>
        </p:txBody>
      </p:sp>
      <p:sp>
        <p:nvSpPr>
          <p:cNvPr id="3" name="Content Placeholder 2"/>
          <p:cNvSpPr>
            <a:spLocks noGrp="1"/>
          </p:cNvSpPr>
          <p:nvPr>
            <p:ph idx="1"/>
          </p:nvPr>
        </p:nvSpPr>
        <p:spPr/>
        <p:txBody>
          <a:bodyPr>
            <a:normAutofit fontScale="62500" lnSpcReduction="20000"/>
          </a:bodyPr>
          <a:lstStyle/>
          <a:p>
            <a:pPr marL="0" lvl="0" indent="0" algn="just">
              <a:spcAft>
                <a:spcPts val="600"/>
              </a:spcAft>
              <a:buNone/>
            </a:pPr>
            <a:r>
              <a:rPr lang="en-US" dirty="0" smtClean="0"/>
              <a:t>If it is found that a </a:t>
            </a:r>
            <a:r>
              <a:rPr lang="en-US" b="1" i="1" dirty="0"/>
              <a:t>principal purpose </a:t>
            </a:r>
            <a:r>
              <a:rPr lang="en-US" dirty="0"/>
              <a:t>of any transaction by a withdrawing employer is </a:t>
            </a:r>
            <a:r>
              <a:rPr lang="en-US" dirty="0" smtClean="0"/>
              <a:t>to </a:t>
            </a:r>
            <a:r>
              <a:rPr lang="en-US" dirty="0"/>
              <a:t>evade or avoid liability under </a:t>
            </a:r>
            <a:r>
              <a:rPr lang="en-US" dirty="0" err="1" smtClean="0"/>
              <a:t>MPPAA</a:t>
            </a:r>
            <a:r>
              <a:rPr lang="en-US" dirty="0"/>
              <a:t>, the Act shall be </a:t>
            </a:r>
            <a:r>
              <a:rPr lang="en-US" dirty="0" smtClean="0"/>
              <a:t>applied, the </a:t>
            </a:r>
            <a:r>
              <a:rPr lang="en-US" dirty="0"/>
              <a:t>transaction will be set </a:t>
            </a:r>
            <a:r>
              <a:rPr lang="en-US" dirty="0" smtClean="0"/>
              <a:t>aside, </a:t>
            </a:r>
            <a:r>
              <a:rPr lang="en-US" dirty="0"/>
              <a:t>and the transactional proceeds will be collected by the fund without regard to such transaction.  The types of transactions that are typically scrutinized include:</a:t>
            </a:r>
          </a:p>
          <a:p>
            <a:pPr algn="just">
              <a:spcAft>
                <a:spcPts val="600"/>
              </a:spcAft>
              <a:buFont typeface="Wingdings" pitchFamily="2" charset="2"/>
              <a:buChar char="v"/>
            </a:pPr>
            <a:r>
              <a:rPr lang="en-US" dirty="0"/>
              <a:t>The sale of a business.</a:t>
            </a:r>
          </a:p>
          <a:p>
            <a:pPr algn="just">
              <a:spcAft>
                <a:spcPts val="600"/>
              </a:spcAft>
              <a:buFont typeface="Wingdings" pitchFamily="2" charset="2"/>
              <a:buChar char="v"/>
            </a:pPr>
            <a:r>
              <a:rPr lang="en-US" dirty="0" smtClean="0"/>
              <a:t>Grant </a:t>
            </a:r>
            <a:r>
              <a:rPr lang="en-US" dirty="0"/>
              <a:t>of a security interest to secure pre-existing shareholder loans.</a:t>
            </a:r>
          </a:p>
          <a:p>
            <a:pPr algn="just">
              <a:spcAft>
                <a:spcPts val="600"/>
              </a:spcAft>
              <a:buFont typeface="Wingdings" pitchFamily="2" charset="2"/>
              <a:buChar char="v"/>
            </a:pPr>
            <a:r>
              <a:rPr lang="en-US" dirty="0" smtClean="0"/>
              <a:t>Distributions </a:t>
            </a:r>
            <a:r>
              <a:rPr lang="en-US" dirty="0"/>
              <a:t>to shareholders when the prospects of a withdrawal are </a:t>
            </a:r>
            <a:r>
              <a:rPr lang="en-US" dirty="0" smtClean="0"/>
              <a:t>foreseeable</a:t>
            </a:r>
            <a:r>
              <a:rPr lang="en-US" dirty="0"/>
              <a:t>. </a:t>
            </a:r>
          </a:p>
          <a:p>
            <a:pPr algn="just">
              <a:spcAft>
                <a:spcPts val="600"/>
              </a:spcAft>
              <a:buFont typeface="Wingdings" pitchFamily="2" charset="2"/>
              <a:buChar char="v"/>
            </a:pPr>
            <a:r>
              <a:rPr lang="en-US" dirty="0" smtClean="0"/>
              <a:t>Transfer </a:t>
            </a:r>
            <a:r>
              <a:rPr lang="en-US" dirty="0"/>
              <a:t>of assets to a corporate retirement trust.</a:t>
            </a:r>
          </a:p>
          <a:p>
            <a:pPr algn="just">
              <a:spcAft>
                <a:spcPts val="600"/>
              </a:spcAft>
              <a:buFont typeface="Wingdings" pitchFamily="2" charset="2"/>
              <a:buChar char="v"/>
            </a:pPr>
            <a:r>
              <a:rPr lang="en-US" dirty="0" smtClean="0"/>
              <a:t>Incorporation </a:t>
            </a:r>
            <a:r>
              <a:rPr lang="en-US" dirty="0"/>
              <a:t>of an unincorporated entity on the eve of a withdrawal. </a:t>
            </a:r>
          </a:p>
          <a:p>
            <a:pPr algn="just">
              <a:spcAft>
                <a:spcPts val="600"/>
              </a:spcAft>
              <a:buFont typeface="Wingdings" pitchFamily="2" charset="2"/>
              <a:buChar char="v"/>
            </a:pPr>
            <a:r>
              <a:rPr lang="en-US" dirty="0" smtClean="0"/>
              <a:t>Transfers </a:t>
            </a:r>
            <a:r>
              <a:rPr lang="en-US" dirty="0"/>
              <a:t>of stock on the eve of a withdrawal to avoid the control group </a:t>
            </a:r>
            <a:r>
              <a:rPr lang="en-US" dirty="0" smtClean="0"/>
              <a:t>minimum-ownership </a:t>
            </a:r>
            <a:r>
              <a:rPr lang="en-US" dirty="0"/>
              <a:t>standards.</a:t>
            </a:r>
          </a:p>
          <a:p>
            <a:endParaRPr lang="en-US" dirty="0"/>
          </a:p>
        </p:txBody>
      </p:sp>
      <p:sp>
        <p:nvSpPr>
          <p:cNvPr id="4" name="Rectangle 3"/>
          <p:cNvSpPr/>
          <p:nvPr/>
        </p:nvSpPr>
        <p:spPr>
          <a:xfrm>
            <a:off x="6046742" y="6478584"/>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96031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Right </a:t>
            </a:r>
            <a:r>
              <a:rPr lang="en-US" b="1" dirty="0">
                <a:effectLst/>
              </a:rPr>
              <a:t>to Obtain Estimate of </a:t>
            </a:r>
            <a:r>
              <a:rPr lang="en-US" b="1" dirty="0" smtClean="0">
                <a:effectLst/>
              </a:rPr>
              <a:t>Withdrawal Liability  </a:t>
            </a:r>
            <a:r>
              <a:rPr lang="en-US" sz="3200" dirty="0"/>
              <a:t/>
            </a:r>
            <a:br>
              <a:rPr lang="en-US" sz="3200" dirty="0"/>
            </a:br>
            <a:endParaRPr lang="en-US" dirty="0"/>
          </a:p>
        </p:txBody>
      </p:sp>
      <p:sp>
        <p:nvSpPr>
          <p:cNvPr id="3" name="Content Placeholder 2"/>
          <p:cNvSpPr>
            <a:spLocks noGrp="1"/>
          </p:cNvSpPr>
          <p:nvPr>
            <p:ph idx="1"/>
          </p:nvPr>
        </p:nvSpPr>
        <p:spPr/>
        <p:txBody>
          <a:bodyPr/>
          <a:lstStyle/>
          <a:p>
            <a:pPr>
              <a:spcAft>
                <a:spcPts val="1200"/>
              </a:spcAft>
              <a:buFont typeface="Wingdings" pitchFamily="2" charset="2"/>
              <a:buChar char="v"/>
            </a:pPr>
            <a:r>
              <a:rPr lang="en-US" dirty="0" smtClean="0"/>
              <a:t>Automatic </a:t>
            </a:r>
            <a:r>
              <a:rPr lang="en-US" dirty="0"/>
              <a:t>right to </a:t>
            </a:r>
            <a:r>
              <a:rPr lang="en-US" dirty="0" smtClean="0"/>
              <a:t>request</a:t>
            </a:r>
          </a:p>
          <a:p>
            <a:pPr>
              <a:buFont typeface="Wingdings" pitchFamily="2" charset="2"/>
              <a:buChar char="v"/>
            </a:pPr>
            <a:r>
              <a:rPr lang="en-US" dirty="0" smtClean="0"/>
              <a:t>Could </a:t>
            </a:r>
            <a:r>
              <a:rPr lang="en-US" dirty="0"/>
              <a:t>be used as proof of an intent to evade or avoid.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505200"/>
            <a:ext cx="2861186" cy="2133600"/>
          </a:xfrm>
          <a:prstGeom prst="rect">
            <a:avLst/>
          </a:prstGeom>
        </p:spPr>
      </p:pic>
      <p:sp>
        <p:nvSpPr>
          <p:cNvPr id="5" name="Rectangle 4"/>
          <p:cNvSpPr/>
          <p:nvPr/>
        </p:nvSpPr>
        <p:spPr>
          <a:xfrm>
            <a:off x="6046742" y="6501920"/>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69466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Reporting requirements on Annual Financial </a:t>
            </a:r>
            <a:r>
              <a:rPr lang="en-US" b="1" dirty="0" smtClean="0">
                <a:effectLst/>
              </a:rPr>
              <a:t>Statements  </a:t>
            </a:r>
            <a:r>
              <a:rPr lang="en-US" dirty="0"/>
              <a:t/>
            </a:r>
            <a:br>
              <a:rPr lang="en-US" dirty="0"/>
            </a:br>
            <a:endParaRPr lang="en-US" dirty="0"/>
          </a:p>
        </p:txBody>
      </p:sp>
      <p:sp>
        <p:nvSpPr>
          <p:cNvPr id="3" name="Content Placeholder 2"/>
          <p:cNvSpPr>
            <a:spLocks noGrp="1"/>
          </p:cNvSpPr>
          <p:nvPr>
            <p:ph idx="1"/>
          </p:nvPr>
        </p:nvSpPr>
        <p:spPr>
          <a:xfrm>
            <a:off x="304800" y="1295400"/>
            <a:ext cx="8686800" cy="5029200"/>
          </a:xfrm>
        </p:spPr>
        <p:txBody>
          <a:bodyPr>
            <a:normAutofit fontScale="62500" lnSpcReduction="20000"/>
          </a:bodyPr>
          <a:lstStyle/>
          <a:p>
            <a:pPr lvl="0">
              <a:spcAft>
                <a:spcPts val="600"/>
              </a:spcAft>
              <a:buFont typeface="Wingdings" pitchFamily="2" charset="2"/>
              <a:buChar char="v"/>
            </a:pPr>
            <a:r>
              <a:rPr lang="en-US" dirty="0" smtClean="0"/>
              <a:t>The </a:t>
            </a:r>
            <a:r>
              <a:rPr lang="en-US" dirty="0"/>
              <a:t>plan's employer identification number and, if available, its three-digit plan number.   </a:t>
            </a:r>
          </a:p>
          <a:p>
            <a:pPr lvl="0">
              <a:spcAft>
                <a:spcPts val="600"/>
              </a:spcAft>
              <a:buFont typeface="Wingdings" pitchFamily="2" charset="2"/>
              <a:buChar char="v"/>
            </a:pPr>
            <a:r>
              <a:rPr lang="en-US" dirty="0"/>
              <a:t>The legal name of the pension plan.</a:t>
            </a:r>
          </a:p>
          <a:p>
            <a:pPr lvl="0">
              <a:spcAft>
                <a:spcPts val="600"/>
              </a:spcAft>
              <a:buFont typeface="Wingdings" pitchFamily="2" charset="2"/>
              <a:buChar char="v"/>
            </a:pPr>
            <a:r>
              <a:rPr lang="en-US" dirty="0"/>
              <a:t>Pension Protection Act certified "zone" status provided by the plan.  </a:t>
            </a:r>
          </a:p>
          <a:p>
            <a:pPr lvl="0">
              <a:spcAft>
                <a:spcPts val="600"/>
              </a:spcAft>
              <a:buFont typeface="Wingdings" pitchFamily="2" charset="2"/>
              <a:buChar char="v"/>
            </a:pPr>
            <a:r>
              <a:rPr lang="en-US" dirty="0"/>
              <a:t>The expiration dates of each collective bargaining agreement.</a:t>
            </a:r>
          </a:p>
          <a:p>
            <a:pPr lvl="0">
              <a:spcAft>
                <a:spcPts val="600"/>
              </a:spcAft>
              <a:buFont typeface="Wingdings" pitchFamily="2" charset="2"/>
              <a:buChar char="v"/>
            </a:pPr>
            <a:r>
              <a:rPr lang="en-US" dirty="0"/>
              <a:t>For each period that a statement of income or statement of activities is presented, (i) the employer's contributions made to the plan and (ii) whether those contributions represent more than 5% of total contributions to the plan as indicated in the plan's most recently available annual report (IRS Form 5500 for U.S. plans).</a:t>
            </a:r>
          </a:p>
          <a:p>
            <a:pPr lvl="0">
              <a:spcAft>
                <a:spcPts val="600"/>
              </a:spcAft>
              <a:buFont typeface="Wingdings" pitchFamily="2" charset="2"/>
              <a:buChar char="v"/>
            </a:pPr>
            <a:r>
              <a:rPr lang="en-US" dirty="0"/>
              <a:t>As of the end of the most recent annual period presented, (i) whether a "funding improvement plan" or "rehabilitation plan," as defined in </a:t>
            </a:r>
            <a:r>
              <a:rPr lang="en-US" dirty="0" err="1"/>
              <a:t>ERISA</a:t>
            </a:r>
            <a:r>
              <a:rPr lang="en-US" dirty="0"/>
              <a:t>, had been implemented or was pending; (ii) whether the employer paid a surcharge to the plan; (iii) a description of any minimum contribution required for future periods by each </a:t>
            </a:r>
            <a:r>
              <a:rPr lang="en-US" dirty="0" err="1"/>
              <a:t>CBA</a:t>
            </a:r>
            <a:r>
              <a:rPr lang="en-US" dirty="0"/>
              <a:t> as well as by statutory obligations or other contractual obligations, if applicable.</a:t>
            </a:r>
          </a:p>
          <a:p>
            <a:endParaRPr lang="en-US" dirty="0"/>
          </a:p>
        </p:txBody>
      </p:sp>
      <p:sp>
        <p:nvSpPr>
          <p:cNvPr id="4" name="Rectangle 3"/>
          <p:cNvSpPr/>
          <p:nvPr/>
        </p:nvSpPr>
        <p:spPr>
          <a:xfrm>
            <a:off x="6059994" y="6488668"/>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1737682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b="1" dirty="0">
                <a:effectLst/>
              </a:rPr>
              <a:t>Importance of Contingent Withdrawal Liability for Employer who is Still Contributing to a Multi-Employer Pension </a:t>
            </a:r>
            <a:r>
              <a:rPr lang="en-US" sz="2400" b="1" dirty="0" smtClean="0">
                <a:effectLst/>
              </a:rPr>
              <a:t>Fund</a:t>
            </a:r>
            <a:r>
              <a:rPr lang="en-US" sz="2400" dirty="0" smtClean="0">
                <a:effectLst/>
              </a:rPr>
              <a:t> </a:t>
            </a:r>
            <a:endParaRPr lang="en-US" sz="2400" dirty="0">
              <a:effectLst/>
            </a:endParaRPr>
          </a:p>
        </p:txBody>
      </p:sp>
      <p:sp>
        <p:nvSpPr>
          <p:cNvPr id="3" name="Content Placeholder 2"/>
          <p:cNvSpPr>
            <a:spLocks noGrp="1"/>
          </p:cNvSpPr>
          <p:nvPr>
            <p:ph idx="1"/>
          </p:nvPr>
        </p:nvSpPr>
        <p:spPr>
          <a:xfrm>
            <a:off x="304800" y="1554162"/>
            <a:ext cx="8686800" cy="4770437"/>
          </a:xfrm>
        </p:spPr>
        <p:txBody>
          <a:bodyPr>
            <a:normAutofit fontScale="92500" lnSpcReduction="10000"/>
          </a:bodyPr>
          <a:lstStyle/>
          <a:p>
            <a:pPr>
              <a:spcAft>
                <a:spcPts val="600"/>
              </a:spcAft>
              <a:buFont typeface="Wingdings" pitchFamily="2" charset="2"/>
              <a:buChar char="v"/>
            </a:pPr>
            <a:r>
              <a:rPr lang="en-US" dirty="0" smtClean="0"/>
              <a:t>Valuation </a:t>
            </a:r>
            <a:r>
              <a:rPr lang="en-US" dirty="0"/>
              <a:t>of a marital estate for divorce purposes.</a:t>
            </a:r>
          </a:p>
          <a:p>
            <a:pPr lvl="0">
              <a:spcAft>
                <a:spcPts val="600"/>
              </a:spcAft>
              <a:buFont typeface="Wingdings" pitchFamily="2" charset="2"/>
              <a:buChar char="v"/>
            </a:pPr>
            <a:r>
              <a:rPr lang="en-US" dirty="0"/>
              <a:t>Valuation of shares of a company for shareholder buy-out.</a:t>
            </a:r>
            <a:endParaRPr lang="en-US" sz="2800" dirty="0"/>
          </a:p>
          <a:p>
            <a:pPr lvl="0">
              <a:spcAft>
                <a:spcPts val="600"/>
              </a:spcAft>
              <a:buFont typeface="Wingdings" pitchFamily="2" charset="2"/>
              <a:buChar char="v"/>
            </a:pPr>
            <a:r>
              <a:rPr lang="en-US" dirty="0"/>
              <a:t>Valuation of shares of a company for estate planning purposes.</a:t>
            </a:r>
            <a:endParaRPr lang="en-US" sz="2800" dirty="0"/>
          </a:p>
          <a:p>
            <a:pPr lvl="0">
              <a:spcAft>
                <a:spcPts val="600"/>
              </a:spcAft>
              <a:buFont typeface="Wingdings" pitchFamily="2" charset="2"/>
              <a:buChar char="v"/>
            </a:pPr>
            <a:r>
              <a:rPr lang="en-US" dirty="0"/>
              <a:t>Valuation of a company for acquisition purposes.</a:t>
            </a:r>
            <a:endParaRPr lang="en-US" sz="2800" dirty="0"/>
          </a:p>
          <a:p>
            <a:pPr lvl="0">
              <a:spcAft>
                <a:spcPts val="600"/>
              </a:spcAft>
              <a:buFont typeface="Wingdings" pitchFamily="2" charset="2"/>
              <a:buChar char="v"/>
            </a:pPr>
            <a:r>
              <a:rPr lang="en-US" dirty="0"/>
              <a:t>Determination of the credit-worthiness of a company for credit or bonding purposes.</a:t>
            </a:r>
            <a:endParaRPr lang="en-US" sz="2800" dirty="0"/>
          </a:p>
          <a:p>
            <a:pPr lvl="0">
              <a:spcAft>
                <a:spcPts val="600"/>
              </a:spcAft>
              <a:buFont typeface="Wingdings" pitchFamily="2" charset="2"/>
              <a:buChar char="v"/>
            </a:pPr>
            <a:r>
              <a:rPr lang="en-US" dirty="0"/>
              <a:t>Valuation of shareholder net worth.</a:t>
            </a:r>
            <a:endParaRPr lang="en-US" sz="2800" dirty="0"/>
          </a:p>
          <a:p>
            <a:endParaRPr lang="en-US" dirty="0"/>
          </a:p>
        </p:txBody>
      </p:sp>
      <p:sp>
        <p:nvSpPr>
          <p:cNvPr id="4" name="Rectangle 3"/>
          <p:cNvSpPr/>
          <p:nvPr/>
        </p:nvSpPr>
        <p:spPr>
          <a:xfrm>
            <a:off x="6046742" y="6501920"/>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358810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effectLst/>
              </a:rPr>
              <a:t>What to Look for on Tax Returns to Highlight Potential Risk Factors for your </a:t>
            </a:r>
            <a:r>
              <a:rPr lang="en-US" sz="2800" b="1" dirty="0" smtClean="0">
                <a:effectLst/>
              </a:rPr>
              <a:t>Clients</a:t>
            </a:r>
            <a:endParaRPr lang="en-US" sz="2800" dirty="0">
              <a:effectLst/>
            </a:endParaRPr>
          </a:p>
        </p:txBody>
      </p:sp>
      <p:sp>
        <p:nvSpPr>
          <p:cNvPr id="3" name="Content Placeholder 2"/>
          <p:cNvSpPr>
            <a:spLocks noGrp="1"/>
          </p:cNvSpPr>
          <p:nvPr>
            <p:ph idx="1"/>
          </p:nvPr>
        </p:nvSpPr>
        <p:spPr>
          <a:xfrm>
            <a:off x="304800" y="1554162"/>
            <a:ext cx="8686800" cy="4770437"/>
          </a:xfrm>
        </p:spPr>
        <p:txBody>
          <a:bodyPr>
            <a:normAutofit fontScale="85000" lnSpcReduction="10000"/>
          </a:bodyPr>
          <a:lstStyle/>
          <a:p>
            <a:pPr lvl="0" algn="just">
              <a:spcAft>
                <a:spcPts val="600"/>
              </a:spcAft>
              <a:buFont typeface="Wingdings" pitchFamily="2" charset="2"/>
              <a:buChar char="v"/>
            </a:pPr>
            <a:r>
              <a:rPr lang="en-US" dirty="0" smtClean="0"/>
              <a:t>The </a:t>
            </a:r>
            <a:r>
              <a:rPr lang="en-US" dirty="0"/>
              <a:t>shareholders’ or members’ individual Schedule K-1’s may identify unrelated companies that could be under common control with the contributing employer.</a:t>
            </a:r>
          </a:p>
          <a:p>
            <a:pPr lvl="0" algn="just">
              <a:spcAft>
                <a:spcPts val="600"/>
              </a:spcAft>
              <a:buFont typeface="Wingdings" pitchFamily="2" charset="2"/>
              <a:buChar char="v"/>
            </a:pPr>
            <a:r>
              <a:rPr lang="en-US" dirty="0" smtClean="0"/>
              <a:t>Basis of income </a:t>
            </a:r>
            <a:r>
              <a:rPr lang="en-US" dirty="0"/>
              <a:t>reported on Schedule </a:t>
            </a:r>
            <a:r>
              <a:rPr lang="en-US" dirty="0" smtClean="0"/>
              <a:t>C.</a:t>
            </a:r>
            <a:endParaRPr lang="en-US" dirty="0"/>
          </a:p>
          <a:p>
            <a:pPr lvl="0" algn="just">
              <a:spcAft>
                <a:spcPts val="600"/>
              </a:spcAft>
              <a:buFont typeface="Wingdings" pitchFamily="2" charset="2"/>
              <a:buChar char="v"/>
            </a:pPr>
            <a:r>
              <a:rPr lang="en-US" dirty="0"/>
              <a:t>Schedule E of a shareholder’s or member’s Form 1040 re: commonly controlled trades or businesses.</a:t>
            </a:r>
          </a:p>
          <a:p>
            <a:pPr lvl="0" algn="just">
              <a:spcAft>
                <a:spcPts val="600"/>
              </a:spcAft>
              <a:buFont typeface="Wingdings" pitchFamily="2" charset="2"/>
              <a:buChar char="v"/>
            </a:pPr>
            <a:r>
              <a:rPr lang="en-US" dirty="0"/>
              <a:t>Reporting of “investment” income as income earned in the operation of a “trade or </a:t>
            </a:r>
            <a:r>
              <a:rPr lang="en-US" dirty="0" smtClean="0"/>
              <a:t>business.” </a:t>
            </a:r>
            <a:endParaRPr lang="en-US" dirty="0"/>
          </a:p>
          <a:p>
            <a:pPr lvl="0" algn="just">
              <a:spcAft>
                <a:spcPts val="600"/>
              </a:spcAft>
              <a:buFont typeface="Wingdings" pitchFamily="2" charset="2"/>
              <a:buChar char="v"/>
            </a:pPr>
            <a:r>
              <a:rPr lang="en-US" dirty="0"/>
              <a:t>Unsecured shareholder loans from the shareholder to the corporation.  </a:t>
            </a:r>
          </a:p>
          <a:p>
            <a:pPr marL="0" indent="0">
              <a:buNone/>
            </a:pPr>
            <a:endParaRPr lang="en-US" dirty="0"/>
          </a:p>
        </p:txBody>
      </p:sp>
      <p:sp>
        <p:nvSpPr>
          <p:cNvPr id="4" name="Rectangle 3"/>
          <p:cNvSpPr/>
          <p:nvPr/>
        </p:nvSpPr>
        <p:spPr>
          <a:xfrm>
            <a:off x="6046742" y="648204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445140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effectLst/>
              </a:rPr>
              <a:t>AVOIDABLE EVENTS THAT CAN IMPOSE LIABILITY AGAINST PARTIES OTHER THAN THE WITHDRAWING </a:t>
            </a:r>
            <a:r>
              <a:rPr lang="en-US" sz="2800" b="1" dirty="0" smtClean="0">
                <a:effectLst/>
              </a:rPr>
              <a:t>EMPLOYER</a:t>
            </a:r>
            <a:r>
              <a:rPr lang="en-US" sz="2800" dirty="0"/>
              <a:t/>
            </a:r>
            <a:br>
              <a:rPr lang="en-US" sz="2800" dirty="0"/>
            </a:br>
            <a:endParaRPr lang="en-US" sz="2800" dirty="0"/>
          </a:p>
        </p:txBody>
      </p:sp>
      <p:sp>
        <p:nvSpPr>
          <p:cNvPr id="3" name="Content Placeholder 2"/>
          <p:cNvSpPr>
            <a:spLocks noGrp="1"/>
          </p:cNvSpPr>
          <p:nvPr>
            <p:ph idx="1"/>
          </p:nvPr>
        </p:nvSpPr>
        <p:spPr>
          <a:xfrm>
            <a:off x="304800" y="1219200"/>
            <a:ext cx="8686800" cy="5181600"/>
          </a:xfrm>
        </p:spPr>
        <p:txBody>
          <a:bodyPr>
            <a:noAutofit/>
          </a:bodyPr>
          <a:lstStyle/>
          <a:p>
            <a:pPr lvl="0">
              <a:spcAft>
                <a:spcPts val="600"/>
              </a:spcAft>
              <a:buFont typeface="Wingdings" pitchFamily="2" charset="2"/>
              <a:buChar char="v"/>
            </a:pPr>
            <a:r>
              <a:rPr lang="en-US" sz="1500" dirty="0" smtClean="0"/>
              <a:t>Leasing </a:t>
            </a:r>
            <a:r>
              <a:rPr lang="en-US" sz="1500" dirty="0"/>
              <a:t>real estate to the withdrawing employer.</a:t>
            </a:r>
          </a:p>
          <a:p>
            <a:pPr lvl="0">
              <a:spcAft>
                <a:spcPts val="600"/>
              </a:spcAft>
              <a:buFont typeface="Wingdings" pitchFamily="2" charset="2"/>
              <a:buChar char="v"/>
            </a:pPr>
            <a:r>
              <a:rPr lang="en-US" sz="1500" dirty="0"/>
              <a:t>A shareholder </a:t>
            </a:r>
            <a:r>
              <a:rPr lang="en-US" sz="1500" dirty="0" smtClean="0"/>
              <a:t>holding </a:t>
            </a:r>
            <a:r>
              <a:rPr lang="en-US" sz="1500" dirty="0"/>
              <a:t>at least 80% of the stock of a withdrawn employer (applying rules of attribution) engaging in any “trade or business” in </a:t>
            </a:r>
            <a:r>
              <a:rPr lang="en-US" sz="1500" dirty="0" smtClean="0"/>
              <a:t>an </a:t>
            </a:r>
            <a:r>
              <a:rPr lang="en-US" sz="1500" dirty="0"/>
              <a:t>individual capacity rather than through a corporation or LLC</a:t>
            </a:r>
            <a:r>
              <a:rPr lang="en-US" sz="1500" dirty="0" smtClean="0"/>
              <a:t>.</a:t>
            </a:r>
          </a:p>
          <a:p>
            <a:pPr>
              <a:spcAft>
                <a:spcPts val="600"/>
              </a:spcAft>
              <a:buFont typeface="Wingdings" pitchFamily="2" charset="2"/>
              <a:buChar char="v"/>
            </a:pPr>
            <a:r>
              <a:rPr lang="en-US" sz="1500" dirty="0"/>
              <a:t>A </a:t>
            </a:r>
            <a:r>
              <a:rPr lang="en-US" sz="1500" dirty="0" smtClean="0"/>
              <a:t>group  of shareholders </a:t>
            </a:r>
            <a:r>
              <a:rPr lang="en-US" sz="1500" dirty="0"/>
              <a:t>holding at least 80% of the stock of a withdrawn employer (applying rules of attribution) engaging in any “trade or business” </a:t>
            </a:r>
            <a:r>
              <a:rPr lang="en-US" sz="1500" dirty="0" smtClean="0"/>
              <a:t>as a partnership. </a:t>
            </a:r>
          </a:p>
          <a:p>
            <a:pPr>
              <a:spcAft>
                <a:spcPts val="600"/>
              </a:spcAft>
              <a:buFont typeface="Wingdings" pitchFamily="2" charset="2"/>
              <a:buChar char="v"/>
            </a:pPr>
            <a:r>
              <a:rPr lang="en-US" sz="1500" dirty="0" smtClean="0"/>
              <a:t>A </a:t>
            </a:r>
            <a:r>
              <a:rPr lang="en-US" sz="1500" dirty="0"/>
              <a:t>shareholder holding at least 80% of the stock of a withdrawn employer (applying rules of attribution) being paid and/or treated as an independent </a:t>
            </a:r>
            <a:r>
              <a:rPr lang="en-US" sz="1500" dirty="0" smtClean="0"/>
              <a:t>contractor. </a:t>
            </a:r>
            <a:endParaRPr lang="en-US" sz="1500" dirty="0"/>
          </a:p>
          <a:p>
            <a:pPr lvl="0">
              <a:spcAft>
                <a:spcPts val="600"/>
              </a:spcAft>
              <a:buFont typeface="Wingdings" pitchFamily="2" charset="2"/>
              <a:buChar char="v"/>
            </a:pPr>
            <a:r>
              <a:rPr lang="en-US" sz="1500" dirty="0"/>
              <a:t>An entity not under common control with the withdrawing employer, but owned by members of the same family, sharing employees, facilities, worker’s compensation policies or other indicia of “joint employer” or “alter ego” status.</a:t>
            </a:r>
          </a:p>
          <a:p>
            <a:pPr lvl="0">
              <a:spcAft>
                <a:spcPts val="600"/>
              </a:spcAft>
              <a:buFont typeface="Wingdings" pitchFamily="2" charset="2"/>
              <a:buChar char="v"/>
            </a:pPr>
            <a:r>
              <a:rPr lang="en-US" sz="1500" dirty="0"/>
              <a:t>Expanding the scope of operations of a construction industry employer that would otherwise fit within the construction industry exception to include non-construction industry </a:t>
            </a:r>
            <a:r>
              <a:rPr lang="en-US" sz="1500" dirty="0" smtClean="0"/>
              <a:t>services.</a:t>
            </a:r>
            <a:endParaRPr lang="en-US" sz="1500" dirty="0"/>
          </a:p>
          <a:p>
            <a:pPr lvl="0">
              <a:spcAft>
                <a:spcPts val="600"/>
              </a:spcAft>
              <a:buFont typeface="Wingdings" pitchFamily="2" charset="2"/>
              <a:buChar char="v"/>
            </a:pPr>
            <a:r>
              <a:rPr lang="en-US" sz="1500" dirty="0"/>
              <a:t>Triggering a withdrawal prior to an anticipated sale of substantially all of the withdrawing employer’s assets to an unrelated third party resulting in the loss of the statutory limitation on withdrawal liability.</a:t>
            </a:r>
          </a:p>
          <a:p>
            <a:pPr lvl="0">
              <a:spcAft>
                <a:spcPts val="600"/>
              </a:spcAft>
              <a:buFont typeface="Wingdings" pitchFamily="2" charset="2"/>
              <a:buChar char="v"/>
            </a:pPr>
            <a:r>
              <a:rPr lang="en-US" sz="1500" dirty="0"/>
              <a:t>Failure to timely and properly secure loans from a majority shareholder to the withdrawing employer resulting in the loss of a priority creditor position</a:t>
            </a:r>
            <a:r>
              <a:rPr lang="en-US" sz="1500" dirty="0" smtClean="0"/>
              <a:t>.</a:t>
            </a:r>
            <a:endParaRPr lang="en-US" sz="1500" dirty="0"/>
          </a:p>
        </p:txBody>
      </p:sp>
      <p:sp>
        <p:nvSpPr>
          <p:cNvPr id="4" name="Rectangle 3"/>
          <p:cNvSpPr/>
          <p:nvPr/>
        </p:nvSpPr>
        <p:spPr>
          <a:xfrm>
            <a:off x="6046742" y="6488668"/>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3022094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effectLst/>
              </a:rPr>
              <a:t>CONCLUSION </a:t>
            </a:r>
            <a:r>
              <a:rPr lang="en-US" sz="3200" dirty="0">
                <a:effectLst/>
              </a:rPr>
              <a:t>–</a:t>
            </a:r>
            <a:r>
              <a:rPr lang="en-US" sz="3200" b="1" dirty="0" smtClean="0">
                <a:effectLst/>
              </a:rPr>
              <a:t> </a:t>
            </a:r>
            <a:r>
              <a:rPr lang="en-US" sz="3200" b="1" dirty="0">
                <a:effectLst/>
              </a:rPr>
              <a:t>As it Relates to Clients who Contribute to Multi-Employer Pension </a:t>
            </a:r>
            <a:r>
              <a:rPr lang="en-US" sz="3200" b="1" dirty="0" smtClean="0">
                <a:effectLst/>
              </a:rPr>
              <a:t>Funds</a:t>
            </a:r>
            <a:endParaRPr lang="en-US" sz="3200" dirty="0">
              <a:effectLst/>
            </a:endParaRPr>
          </a:p>
        </p:txBody>
      </p:sp>
      <p:sp>
        <p:nvSpPr>
          <p:cNvPr id="3" name="Content Placeholder 2"/>
          <p:cNvSpPr>
            <a:spLocks noGrp="1"/>
          </p:cNvSpPr>
          <p:nvPr>
            <p:ph idx="1"/>
          </p:nvPr>
        </p:nvSpPr>
        <p:spPr>
          <a:xfrm>
            <a:off x="304800" y="1554162"/>
            <a:ext cx="8686800" cy="4694237"/>
          </a:xfrm>
        </p:spPr>
        <p:txBody>
          <a:bodyPr>
            <a:normAutofit lnSpcReduction="10000"/>
          </a:bodyPr>
          <a:lstStyle/>
          <a:p>
            <a:pPr lvl="0">
              <a:spcAft>
                <a:spcPts val="600"/>
              </a:spcAft>
              <a:buFont typeface="Wingdings" pitchFamily="2" charset="2"/>
              <a:buChar char="v"/>
            </a:pPr>
            <a:r>
              <a:rPr lang="en-US" dirty="0" smtClean="0"/>
              <a:t>Review </a:t>
            </a:r>
            <a:r>
              <a:rPr lang="en-US" dirty="0"/>
              <a:t>tax returns to identify risk factors</a:t>
            </a:r>
          </a:p>
          <a:p>
            <a:pPr lvl="0">
              <a:spcAft>
                <a:spcPts val="600"/>
              </a:spcAft>
              <a:buFont typeface="Wingdings" pitchFamily="2" charset="2"/>
              <a:buChar char="v"/>
            </a:pPr>
            <a:r>
              <a:rPr lang="en-US" dirty="0"/>
              <a:t>Need strategic planning for any contributing employer who is </a:t>
            </a:r>
            <a:r>
              <a:rPr lang="en-US" dirty="0" smtClean="0"/>
              <a:t>considering or facing </a:t>
            </a:r>
            <a:r>
              <a:rPr lang="en-US" dirty="0"/>
              <a:t>a withdrawal</a:t>
            </a:r>
          </a:p>
          <a:p>
            <a:pPr lvl="0">
              <a:spcAft>
                <a:spcPts val="600"/>
              </a:spcAft>
              <a:buFont typeface="Wingdings" pitchFamily="2" charset="2"/>
              <a:buChar char="v"/>
            </a:pPr>
            <a:r>
              <a:rPr lang="en-US" dirty="0"/>
              <a:t>Always consider the contingent risk of withdrawal liability for valuation purposes</a:t>
            </a:r>
          </a:p>
          <a:p>
            <a:pPr lvl="0">
              <a:spcAft>
                <a:spcPts val="600"/>
              </a:spcAft>
              <a:buFont typeface="Wingdings" pitchFamily="2" charset="2"/>
              <a:buChar char="v"/>
            </a:pPr>
            <a:r>
              <a:rPr lang="en-US" dirty="0"/>
              <a:t>Always advise clients not to engage in a trade or business in a partnership or in their individual capacity.  </a:t>
            </a:r>
          </a:p>
          <a:p>
            <a:pPr marL="0" indent="0">
              <a:buNone/>
            </a:pPr>
            <a:endParaRPr lang="en-US" dirty="0"/>
          </a:p>
        </p:txBody>
      </p:sp>
      <p:sp>
        <p:nvSpPr>
          <p:cNvPr id="4" name="Rectangle 3"/>
          <p:cNvSpPr/>
          <p:nvPr/>
        </p:nvSpPr>
        <p:spPr>
          <a:xfrm>
            <a:off x="6046742" y="6488668"/>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682115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 </a:t>
            </a:r>
            <a:endParaRPr lang="en-US" dirty="0">
              <a:effectLst/>
            </a:endParaRPr>
          </a:p>
        </p:txBody>
      </p:sp>
      <p:sp>
        <p:nvSpPr>
          <p:cNvPr id="3" name="Content Placeholder 2"/>
          <p:cNvSpPr>
            <a:spLocks noGrp="1"/>
          </p:cNvSpPr>
          <p:nvPr>
            <p:ph idx="1"/>
          </p:nvPr>
        </p:nvSpPr>
        <p:spPr>
          <a:xfrm>
            <a:off x="304800" y="762000"/>
            <a:ext cx="8686800" cy="5318125"/>
          </a:xfrm>
        </p:spPr>
        <p:txBody>
          <a:bodyPr>
            <a:normAutofit/>
          </a:bodyPr>
          <a:lstStyle/>
          <a:p>
            <a:pPr marL="0" indent="0">
              <a:buNone/>
            </a:pPr>
            <a:r>
              <a:rPr lang="en-US" sz="4800" dirty="0"/>
              <a:t>For </a:t>
            </a:r>
            <a:r>
              <a:rPr lang="en-US" sz="4800" dirty="0" smtClean="0"/>
              <a:t>more information, contact us at:</a:t>
            </a:r>
          </a:p>
          <a:p>
            <a:pPr marL="0" indent="0" algn="ctr">
              <a:buNone/>
            </a:pPr>
            <a:r>
              <a:rPr lang="en-US" sz="6000" b="1" dirty="0" smtClean="0"/>
              <a:t>248-349-3980</a:t>
            </a:r>
          </a:p>
          <a:p>
            <a:pPr marL="0" indent="0" algn="ctr">
              <a:buNone/>
            </a:pPr>
            <a:r>
              <a:rPr lang="en-US" sz="5400" dirty="0"/>
              <a:t>Sullivan and Leavitt, P.C., </a:t>
            </a:r>
            <a:r>
              <a:rPr lang="en-US" sz="5400" dirty="0" smtClean="0"/>
              <a:t>Novi, Michigan</a:t>
            </a:r>
            <a:endParaRPr lang="en-US" sz="5400" dirty="0"/>
          </a:p>
          <a:p>
            <a:pPr marL="0" indent="0" algn="ctr">
              <a:buNone/>
            </a:pPr>
            <a:endParaRPr lang="en-US" sz="6000" dirty="0"/>
          </a:p>
        </p:txBody>
      </p:sp>
    </p:spTree>
    <p:extLst>
      <p:ext uri="{BB962C8B-B14F-4D97-AF65-F5344CB8AC3E}">
        <p14:creationId xmlns:p14="http://schemas.microsoft.com/office/powerpoint/2010/main" val="139080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Overview and Explanation of Withdrawal Liability </a:t>
            </a:r>
            <a:r>
              <a:rPr lang="en-US" sz="3200" dirty="0"/>
              <a:t/>
            </a:r>
            <a:br>
              <a:rPr lang="en-US" sz="3200" dirty="0"/>
            </a:br>
            <a:endParaRPr lang="en-US" dirty="0"/>
          </a:p>
        </p:txBody>
      </p:sp>
      <p:sp>
        <p:nvSpPr>
          <p:cNvPr id="3" name="Content Placeholder 2"/>
          <p:cNvSpPr>
            <a:spLocks noGrp="1"/>
          </p:cNvSpPr>
          <p:nvPr>
            <p:ph idx="1"/>
          </p:nvPr>
        </p:nvSpPr>
        <p:spPr>
          <a:xfrm>
            <a:off x="228600" y="1705870"/>
            <a:ext cx="8686800" cy="4085329"/>
          </a:xfrm>
        </p:spPr>
        <p:txBody>
          <a:bodyPr>
            <a:normAutofit/>
          </a:bodyPr>
          <a:lstStyle/>
          <a:p>
            <a:pPr>
              <a:spcAft>
                <a:spcPts val="600"/>
              </a:spcAft>
              <a:buFont typeface="Wingdings" pitchFamily="2" charset="2"/>
              <a:buChar char="v"/>
            </a:pPr>
            <a:r>
              <a:rPr lang="en-US" sz="2400" b="1" dirty="0" smtClean="0"/>
              <a:t>Employee </a:t>
            </a:r>
            <a:r>
              <a:rPr lang="en-US" sz="2400" b="1" dirty="0"/>
              <a:t>Retirement Income Security Act of 1974 (“</a:t>
            </a:r>
            <a:r>
              <a:rPr lang="en-US" sz="2400" b="1" dirty="0" err="1"/>
              <a:t>ERISA</a:t>
            </a:r>
            <a:r>
              <a:rPr lang="en-US" sz="2400" b="1" dirty="0" smtClean="0"/>
              <a:t>”)</a:t>
            </a:r>
            <a:endParaRPr lang="en-US" sz="2400" b="1" dirty="0"/>
          </a:p>
          <a:p>
            <a:pPr>
              <a:spcAft>
                <a:spcPts val="600"/>
              </a:spcAft>
              <a:buFont typeface="Wingdings" pitchFamily="2" charset="2"/>
              <a:buChar char="v"/>
            </a:pPr>
            <a:r>
              <a:rPr lang="en-US" sz="2400" b="1" dirty="0"/>
              <a:t>Multi-Employer Pension Plan Protection Act Amendment (“</a:t>
            </a:r>
            <a:r>
              <a:rPr lang="en-US" sz="2400" b="1" dirty="0" err="1"/>
              <a:t>MPPAA</a:t>
            </a:r>
            <a:r>
              <a:rPr lang="en-US" sz="2400" b="1" dirty="0" smtClean="0"/>
              <a:t>”)</a:t>
            </a:r>
            <a:endParaRPr lang="en-US" sz="2400" b="1" dirty="0"/>
          </a:p>
          <a:p>
            <a:pPr>
              <a:spcAft>
                <a:spcPts val="600"/>
              </a:spcAft>
              <a:buFont typeface="Wingdings" pitchFamily="2" charset="2"/>
              <a:buChar char="v"/>
            </a:pPr>
            <a:r>
              <a:rPr lang="en-US" sz="2400" b="1" dirty="0" smtClean="0"/>
              <a:t>The Liability is Essentially an “Exit Fee”  From the Pension Fund</a:t>
            </a:r>
          </a:p>
          <a:p>
            <a:pPr>
              <a:spcAft>
                <a:spcPts val="600"/>
              </a:spcAft>
              <a:buFont typeface="Wingdings" pitchFamily="2" charset="2"/>
              <a:buChar char="v"/>
            </a:pPr>
            <a:r>
              <a:rPr lang="en-US" sz="2400" b="1" dirty="0" smtClean="0"/>
              <a:t>The Liability is Applied Without  Regard</a:t>
            </a:r>
          </a:p>
          <a:p>
            <a:pPr marL="0" indent="0">
              <a:spcAft>
                <a:spcPts val="600"/>
              </a:spcAft>
              <a:buNone/>
            </a:pPr>
            <a:r>
              <a:rPr lang="en-US" sz="2400" b="1" dirty="0"/>
              <a:t> </a:t>
            </a:r>
            <a:r>
              <a:rPr lang="en-US" sz="2400" b="1" dirty="0" smtClean="0"/>
              <a:t>   to Employer Fault</a:t>
            </a:r>
          </a:p>
          <a:p>
            <a:pPr>
              <a:spcAft>
                <a:spcPts val="600"/>
              </a:spcAft>
              <a:buFont typeface="Wingdings" pitchFamily="2" charset="2"/>
              <a:buChar char="v"/>
            </a:pPr>
            <a:r>
              <a:rPr lang="en-US" sz="2400" b="1" dirty="0" smtClean="0"/>
              <a:t>The Amount of the Liability can </a:t>
            </a:r>
          </a:p>
          <a:p>
            <a:pPr marL="0" indent="0">
              <a:spcAft>
                <a:spcPts val="600"/>
              </a:spcAft>
              <a:buNone/>
            </a:pPr>
            <a:r>
              <a:rPr lang="en-US" sz="2400" b="1" dirty="0" smtClean="0"/>
              <a:t>    be Extensive</a:t>
            </a:r>
            <a:endParaRPr lang="en-US" sz="2400" b="1" dirty="0"/>
          </a:p>
          <a:p>
            <a:endParaRPr lang="en-US" dirty="0"/>
          </a:p>
        </p:txBody>
      </p:sp>
      <p:sp>
        <p:nvSpPr>
          <p:cNvPr id="4" name="Subtitle 2"/>
          <p:cNvSpPr txBox="1">
            <a:spLocks/>
          </p:cNvSpPr>
          <p:nvPr/>
        </p:nvSpPr>
        <p:spPr>
          <a:xfrm>
            <a:off x="6044647" y="6477000"/>
            <a:ext cx="3099353" cy="361119"/>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sz="1800" dirty="0" smtClean="0"/>
              <a:t>Sullivan and Leavitt, P.C., Novi</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41000"/>
                    </a14:imgEffect>
                  </a14:imgLayer>
                </a14:imgProps>
              </a:ext>
              <a:ext uri="{28A0092B-C50C-407E-A947-70E740481C1C}">
                <a14:useLocalDpi xmlns:a14="http://schemas.microsoft.com/office/drawing/2010/main" val="0"/>
              </a:ext>
            </a:extLst>
          </a:blip>
          <a:stretch>
            <a:fillRect/>
          </a:stretch>
        </p:blipFill>
        <p:spPr>
          <a:xfrm>
            <a:off x="6172200" y="3733800"/>
            <a:ext cx="2324099" cy="1743074"/>
          </a:xfrm>
          <a:prstGeom prst="rect">
            <a:avLst/>
          </a:prstGeom>
          <a:effectLst>
            <a:glow rad="228600">
              <a:schemeClr val="accent5">
                <a:satMod val="175000"/>
                <a:alpha val="40000"/>
              </a:schemeClr>
            </a:glow>
            <a:outerShdw blurRad="50800" dist="50800" dir="5400000" algn="ctr" rotWithShape="0">
              <a:srgbClr val="000000">
                <a:alpha val="10000"/>
              </a:srgbClr>
            </a:outerShdw>
          </a:effectLst>
        </p:spPr>
      </p:pic>
    </p:spTree>
    <p:extLst>
      <p:ext uri="{BB962C8B-B14F-4D97-AF65-F5344CB8AC3E}">
        <p14:creationId xmlns:p14="http://schemas.microsoft.com/office/powerpoint/2010/main" val="4134570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TYPES OF WITHDRAWAL</a:t>
            </a:r>
            <a:r>
              <a:rPr lang="en-US" dirty="0">
                <a:effectLst/>
              </a:rPr>
              <a:t/>
            </a:r>
            <a:br>
              <a:rPr lang="en-US" dirty="0">
                <a:effectLst/>
              </a:rPr>
            </a:br>
            <a:endParaRPr lang="en-US" dirty="0"/>
          </a:p>
        </p:txBody>
      </p:sp>
      <p:sp>
        <p:nvSpPr>
          <p:cNvPr id="3" name="Content Placeholder 2"/>
          <p:cNvSpPr>
            <a:spLocks noGrp="1"/>
          </p:cNvSpPr>
          <p:nvPr>
            <p:ph idx="1"/>
          </p:nvPr>
        </p:nvSpPr>
        <p:spPr>
          <a:xfrm>
            <a:off x="304800" y="1533594"/>
            <a:ext cx="8686800" cy="4525963"/>
          </a:xfrm>
        </p:spPr>
        <p:txBody>
          <a:bodyPr>
            <a:noAutofit/>
          </a:bodyPr>
          <a:lstStyle/>
          <a:p>
            <a:pPr lvl="0" algn="just">
              <a:lnSpc>
                <a:spcPct val="150000"/>
              </a:lnSpc>
              <a:spcBef>
                <a:spcPts val="0"/>
              </a:spcBef>
              <a:spcAft>
                <a:spcPts val="600"/>
              </a:spcAft>
              <a:buFont typeface="Wingdings" pitchFamily="2" charset="2"/>
              <a:buChar char="v"/>
            </a:pPr>
            <a:r>
              <a:rPr lang="en-US" sz="2000" b="1" dirty="0">
                <a:solidFill>
                  <a:schemeClr val="tx1"/>
                </a:solidFill>
                <a:ea typeface="Calibri"/>
                <a:cs typeface="Times New Roman"/>
              </a:rPr>
              <a:t>Complete Withdrawal</a:t>
            </a:r>
            <a:r>
              <a:rPr lang="en-US" sz="2000" dirty="0">
                <a:solidFill>
                  <a:schemeClr val="tx1"/>
                </a:solidFill>
                <a:ea typeface="Calibri"/>
                <a:cs typeface="Times New Roman"/>
              </a:rPr>
              <a:t> </a:t>
            </a:r>
            <a:r>
              <a:rPr lang="en-US" sz="2000" dirty="0" smtClean="0">
                <a:solidFill>
                  <a:schemeClr val="tx1"/>
                </a:solidFill>
                <a:ea typeface="Calibri"/>
                <a:cs typeface="Times New Roman"/>
              </a:rPr>
              <a:t>– </a:t>
            </a:r>
            <a:r>
              <a:rPr lang="en-US" sz="2000" dirty="0">
                <a:solidFill>
                  <a:schemeClr val="tx1"/>
                </a:solidFill>
                <a:ea typeface="Calibri"/>
                <a:cs typeface="Times New Roman"/>
              </a:rPr>
              <a:t>a “complete withdrawal” occurs when an employer (1) permanently ceases to have an obligation to the plan; or (2) permanently ceases all covered operations under the plan. </a:t>
            </a:r>
            <a:endParaRPr lang="en-US" sz="2000" dirty="0" smtClean="0">
              <a:solidFill>
                <a:schemeClr val="tx1"/>
              </a:solidFill>
              <a:ea typeface="Calibri"/>
              <a:cs typeface="Times New Roman"/>
            </a:endParaRPr>
          </a:p>
          <a:p>
            <a:pPr marL="0" lvl="0" indent="0" algn="just">
              <a:lnSpc>
                <a:spcPct val="150000"/>
              </a:lnSpc>
              <a:spcBef>
                <a:spcPts val="0"/>
              </a:spcBef>
              <a:spcAft>
                <a:spcPts val="600"/>
              </a:spcAft>
              <a:buNone/>
            </a:pPr>
            <a:endParaRPr lang="en-US" sz="2000" dirty="0" smtClean="0">
              <a:solidFill>
                <a:schemeClr val="tx1"/>
              </a:solidFill>
              <a:ea typeface="Calibri"/>
              <a:cs typeface="Times New Roman"/>
            </a:endParaRPr>
          </a:p>
          <a:p>
            <a:pPr lvl="0" algn="just">
              <a:spcBef>
                <a:spcPts val="0"/>
              </a:spcBef>
              <a:spcAft>
                <a:spcPts val="600"/>
              </a:spcAft>
              <a:buFont typeface="Wingdings" pitchFamily="2" charset="2"/>
              <a:buChar char="v"/>
            </a:pPr>
            <a:r>
              <a:rPr lang="en-US" sz="2000" b="1" dirty="0" smtClean="0">
                <a:solidFill>
                  <a:schemeClr val="tx1"/>
                </a:solidFill>
                <a:ea typeface="Calibri"/>
                <a:cs typeface="Times New Roman"/>
              </a:rPr>
              <a:t>Partial </a:t>
            </a:r>
            <a:r>
              <a:rPr lang="en-US" sz="2000" b="1" dirty="0">
                <a:solidFill>
                  <a:schemeClr val="tx1"/>
                </a:solidFill>
                <a:ea typeface="Calibri"/>
                <a:cs typeface="Times New Roman"/>
              </a:rPr>
              <a:t>Withdrawal </a:t>
            </a:r>
            <a:r>
              <a:rPr lang="en-US" sz="2000" b="1" dirty="0" smtClean="0">
                <a:solidFill>
                  <a:schemeClr val="tx1"/>
                </a:solidFill>
                <a:ea typeface="Calibri"/>
                <a:cs typeface="Times New Roman"/>
              </a:rPr>
              <a:t> </a:t>
            </a:r>
            <a:endParaRPr lang="en-US" sz="2000" dirty="0">
              <a:solidFill>
                <a:schemeClr val="tx1"/>
              </a:solidFill>
              <a:ea typeface="Calibri"/>
              <a:cs typeface="Times New Roman"/>
            </a:endParaRPr>
          </a:p>
          <a:p>
            <a:pPr marL="1085850" marR="0" indent="-514350" algn="just">
              <a:spcBef>
                <a:spcPts val="0"/>
              </a:spcBef>
              <a:spcAft>
                <a:spcPts val="600"/>
              </a:spcAft>
              <a:buSzPct val="100000"/>
              <a:buFont typeface="+mj-lt"/>
              <a:buAutoNum type="arabicParenR"/>
            </a:pPr>
            <a:r>
              <a:rPr lang="en-US" sz="2000" dirty="0" smtClean="0">
                <a:solidFill>
                  <a:schemeClr val="tx1"/>
                </a:solidFill>
                <a:ea typeface="Calibri"/>
                <a:cs typeface="Times New Roman"/>
              </a:rPr>
              <a:t>A </a:t>
            </a:r>
            <a:r>
              <a:rPr lang="en-US" sz="2000" dirty="0">
                <a:solidFill>
                  <a:schemeClr val="tx1"/>
                </a:solidFill>
                <a:ea typeface="Calibri"/>
                <a:cs typeface="Times New Roman"/>
              </a:rPr>
              <a:t>decline of 70 percent or more in the employer’s “contribution base units” for a period of three consecutive years or </a:t>
            </a:r>
          </a:p>
          <a:p>
            <a:pPr marL="1085850" marR="0" indent="-514350" algn="just">
              <a:spcBef>
                <a:spcPts val="0"/>
              </a:spcBef>
              <a:spcAft>
                <a:spcPts val="600"/>
              </a:spcAft>
              <a:buSzPct val="100000"/>
              <a:buFont typeface="+mj-lt"/>
              <a:buAutoNum type="arabicParenR"/>
            </a:pPr>
            <a:r>
              <a:rPr lang="en-US" sz="2000" dirty="0" smtClean="0">
                <a:solidFill>
                  <a:schemeClr val="tx1"/>
                </a:solidFill>
                <a:ea typeface="Calibri"/>
                <a:cs typeface="Times New Roman"/>
              </a:rPr>
              <a:t>A </a:t>
            </a:r>
            <a:r>
              <a:rPr lang="en-US" sz="2000" dirty="0">
                <a:solidFill>
                  <a:schemeClr val="tx1"/>
                </a:solidFill>
                <a:ea typeface="Calibri"/>
                <a:cs typeface="Times New Roman"/>
              </a:rPr>
              <a:t>partial cessation of the employer’s obligation to contribute. </a:t>
            </a:r>
          </a:p>
          <a:p>
            <a:pPr marL="1085850" marR="0" indent="-514350" algn="just">
              <a:spcBef>
                <a:spcPts val="0"/>
              </a:spcBef>
              <a:spcAft>
                <a:spcPts val="600"/>
              </a:spcAft>
              <a:buSzPct val="100000"/>
              <a:buFont typeface="+mj-lt"/>
              <a:buAutoNum type="arabicParenR"/>
            </a:pPr>
            <a:r>
              <a:rPr lang="en-US" sz="2000" dirty="0" smtClean="0">
                <a:solidFill>
                  <a:schemeClr val="tx1"/>
                </a:solidFill>
                <a:ea typeface="Calibri"/>
                <a:cs typeface="Times New Roman"/>
              </a:rPr>
              <a:t>There </a:t>
            </a:r>
            <a:r>
              <a:rPr lang="en-US" sz="2000" dirty="0">
                <a:solidFill>
                  <a:schemeClr val="tx1"/>
                </a:solidFill>
                <a:ea typeface="Calibri"/>
                <a:cs typeface="Times New Roman"/>
              </a:rPr>
              <a:t>also can be a series of partial withdrawals, the financial effect of which can be more severe than a complete withdrawal.</a:t>
            </a:r>
          </a:p>
          <a:p>
            <a:pPr lvl="3">
              <a:buFont typeface="Wingdings" pitchFamily="2" charset="2"/>
              <a:buChar char="v"/>
            </a:pPr>
            <a:endParaRPr lang="en-US" sz="1800" dirty="0">
              <a:solidFill>
                <a:schemeClr val="tx1"/>
              </a:solidFill>
            </a:endParaRPr>
          </a:p>
        </p:txBody>
      </p:sp>
      <p:sp>
        <p:nvSpPr>
          <p:cNvPr id="4" name="Rectangle 3"/>
          <p:cNvSpPr/>
          <p:nvPr/>
        </p:nvSpPr>
        <p:spPr>
          <a:xfrm>
            <a:off x="6046742" y="646533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4208863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EXAMPLES OF EVENTS THAT CAN TRIGGER A </a:t>
            </a:r>
            <a:r>
              <a:rPr lang="en-US" b="1" dirty="0" smtClean="0">
                <a:effectLst/>
              </a:rPr>
              <a:t>WITHDRAWAL</a:t>
            </a:r>
            <a:r>
              <a:rPr lang="en-US" sz="3200" dirty="0"/>
              <a:t/>
            </a:r>
            <a:br>
              <a:rPr lang="en-US" sz="3200" dirty="0"/>
            </a:br>
            <a:endParaRPr lang="en-US" dirty="0"/>
          </a:p>
        </p:txBody>
      </p:sp>
      <p:sp>
        <p:nvSpPr>
          <p:cNvPr id="3" name="Content Placeholder 2"/>
          <p:cNvSpPr>
            <a:spLocks noGrp="1"/>
          </p:cNvSpPr>
          <p:nvPr>
            <p:ph idx="1"/>
          </p:nvPr>
        </p:nvSpPr>
        <p:spPr>
          <a:xfrm>
            <a:off x="304800" y="1447800"/>
            <a:ext cx="8686800" cy="4525963"/>
          </a:xfrm>
        </p:spPr>
        <p:txBody>
          <a:bodyPr>
            <a:normAutofit fontScale="92500" lnSpcReduction="10000"/>
          </a:bodyPr>
          <a:lstStyle/>
          <a:p>
            <a:pPr>
              <a:spcAft>
                <a:spcPts val="600"/>
              </a:spcAft>
              <a:buFont typeface="Wingdings" pitchFamily="2" charset="2"/>
              <a:buChar char="v"/>
            </a:pPr>
            <a:r>
              <a:rPr lang="en-US" dirty="0" smtClean="0"/>
              <a:t>Sale </a:t>
            </a:r>
            <a:r>
              <a:rPr lang="en-US" smtClean="0"/>
              <a:t>or closure of </a:t>
            </a:r>
            <a:r>
              <a:rPr lang="en-US" dirty="0"/>
              <a:t>a business</a:t>
            </a:r>
          </a:p>
          <a:p>
            <a:pPr>
              <a:spcAft>
                <a:spcPts val="600"/>
              </a:spcAft>
              <a:buFont typeface="Wingdings" pitchFamily="2" charset="2"/>
              <a:buChar char="v"/>
            </a:pPr>
            <a:r>
              <a:rPr lang="en-US" dirty="0"/>
              <a:t>Substantially downsizing a business</a:t>
            </a:r>
          </a:p>
          <a:p>
            <a:pPr>
              <a:spcAft>
                <a:spcPts val="600"/>
              </a:spcAft>
              <a:buFont typeface="Wingdings" pitchFamily="2" charset="2"/>
              <a:buChar char="v"/>
            </a:pPr>
            <a:r>
              <a:rPr lang="en-US" dirty="0"/>
              <a:t>Going non-union </a:t>
            </a:r>
            <a:endParaRPr lang="en-US" dirty="0" smtClean="0"/>
          </a:p>
          <a:p>
            <a:pPr>
              <a:spcAft>
                <a:spcPts val="600"/>
              </a:spcAft>
              <a:buFont typeface="Wingdings" pitchFamily="2" charset="2"/>
              <a:buChar char="v"/>
            </a:pPr>
            <a:r>
              <a:rPr lang="en-US" dirty="0" smtClean="0"/>
              <a:t>Pension fund negotiated out as a benefit</a:t>
            </a:r>
            <a:endParaRPr lang="en-US" dirty="0"/>
          </a:p>
          <a:p>
            <a:pPr>
              <a:spcAft>
                <a:spcPts val="600"/>
              </a:spcAft>
              <a:buFont typeface="Wingdings" pitchFamily="2" charset="2"/>
              <a:buChar char="v"/>
            </a:pPr>
            <a:r>
              <a:rPr lang="en-US" dirty="0"/>
              <a:t>Union decertification by employees (even if going to a new union)</a:t>
            </a:r>
          </a:p>
          <a:p>
            <a:pPr>
              <a:spcAft>
                <a:spcPts val="600"/>
              </a:spcAft>
              <a:buFont typeface="Wingdings" pitchFamily="2" charset="2"/>
              <a:buChar char="v"/>
            </a:pPr>
            <a:r>
              <a:rPr lang="en-US" dirty="0"/>
              <a:t>Michigan </a:t>
            </a:r>
            <a:r>
              <a:rPr lang="en-US" dirty="0" smtClean="0"/>
              <a:t>Right-to-Work </a:t>
            </a:r>
            <a:r>
              <a:rPr lang="en-US" dirty="0"/>
              <a:t>laws</a:t>
            </a:r>
          </a:p>
          <a:p>
            <a:pPr>
              <a:spcAft>
                <a:spcPts val="600"/>
              </a:spcAft>
              <a:buFont typeface="Wingdings" pitchFamily="2" charset="2"/>
              <a:buChar char="v"/>
            </a:pPr>
            <a:r>
              <a:rPr lang="en-US" dirty="0"/>
              <a:t>Adverse Selection</a:t>
            </a:r>
          </a:p>
          <a:p>
            <a:pPr marL="0" indent="0">
              <a:buNone/>
            </a:pPr>
            <a:endParaRPr lang="en-US" dirty="0"/>
          </a:p>
        </p:txBody>
      </p:sp>
      <p:sp>
        <p:nvSpPr>
          <p:cNvPr id="4" name="TextBox 3"/>
          <p:cNvSpPr txBox="1"/>
          <p:nvPr/>
        </p:nvSpPr>
        <p:spPr>
          <a:xfrm>
            <a:off x="6049616" y="6475416"/>
            <a:ext cx="3094383" cy="369332"/>
          </a:xfrm>
          <a:prstGeom prst="rect">
            <a:avLst/>
          </a:prstGeom>
          <a:noFill/>
        </p:spPr>
        <p:txBody>
          <a:bodyPr wrap="square" rtlCol="0">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141763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POTENTIAL EXEMPTIONS TO THE IMPOSITION OF WITHDRAWAL </a:t>
            </a:r>
            <a:r>
              <a:rPr lang="en-US" b="1" dirty="0" smtClean="0">
                <a:effectLst/>
              </a:rPr>
              <a:t>LIABILITY</a:t>
            </a:r>
            <a:r>
              <a:rPr lang="en-US" sz="3200" dirty="0"/>
              <a:t/>
            </a:r>
            <a:br>
              <a:rPr lang="en-US" sz="3200" dirty="0"/>
            </a:br>
            <a:endParaRPr lang="en-US" dirty="0"/>
          </a:p>
        </p:txBody>
      </p:sp>
      <p:sp>
        <p:nvSpPr>
          <p:cNvPr id="3" name="Content Placeholder 2"/>
          <p:cNvSpPr>
            <a:spLocks noGrp="1"/>
          </p:cNvSpPr>
          <p:nvPr>
            <p:ph idx="1"/>
          </p:nvPr>
        </p:nvSpPr>
        <p:spPr>
          <a:xfrm>
            <a:off x="304800" y="1828801"/>
            <a:ext cx="8686800" cy="3657600"/>
          </a:xfrm>
        </p:spPr>
        <p:txBody>
          <a:bodyPr>
            <a:normAutofit/>
          </a:bodyPr>
          <a:lstStyle/>
          <a:p>
            <a:pPr>
              <a:spcAft>
                <a:spcPts val="600"/>
              </a:spcAft>
              <a:buFont typeface="Wingdings" pitchFamily="2" charset="2"/>
              <a:buChar char="v"/>
            </a:pPr>
            <a:r>
              <a:rPr lang="en-US" sz="4000" dirty="0" smtClean="0"/>
              <a:t>Construction </a:t>
            </a:r>
            <a:r>
              <a:rPr lang="en-US" sz="4000" dirty="0"/>
              <a:t>Industry </a:t>
            </a:r>
            <a:r>
              <a:rPr lang="en-US" sz="4000" dirty="0" smtClean="0"/>
              <a:t>Exemption </a:t>
            </a:r>
            <a:endParaRPr lang="en-US" sz="4000" dirty="0"/>
          </a:p>
          <a:p>
            <a:pPr>
              <a:spcAft>
                <a:spcPts val="600"/>
              </a:spcAft>
              <a:buFont typeface="Wingdings" pitchFamily="2" charset="2"/>
              <a:buChar char="v"/>
            </a:pPr>
            <a:r>
              <a:rPr lang="en-US" sz="4000" dirty="0"/>
              <a:t>Trucking Industry </a:t>
            </a:r>
            <a:r>
              <a:rPr lang="en-US" sz="4000" dirty="0" smtClean="0"/>
              <a:t>Exemption </a:t>
            </a:r>
            <a:endParaRPr lang="en-US" sz="4000" dirty="0"/>
          </a:p>
          <a:p>
            <a:pPr>
              <a:spcAft>
                <a:spcPts val="600"/>
              </a:spcAft>
              <a:buFont typeface="Wingdings" pitchFamily="2" charset="2"/>
              <a:buChar char="v"/>
            </a:pPr>
            <a:r>
              <a:rPr lang="en-US" sz="4000" dirty="0"/>
              <a:t>“Sale of Assets” </a:t>
            </a:r>
          </a:p>
          <a:p>
            <a:pPr>
              <a:spcAft>
                <a:spcPts val="600"/>
              </a:spcAft>
              <a:buFont typeface="Wingdings" pitchFamily="2" charset="2"/>
              <a:buChar char="v"/>
            </a:pPr>
            <a:r>
              <a:rPr lang="en-US" sz="4000" dirty="0"/>
              <a:t>De Minimis Rule </a:t>
            </a:r>
          </a:p>
        </p:txBody>
      </p:sp>
      <p:sp>
        <p:nvSpPr>
          <p:cNvPr id="4" name="Rectangle 3"/>
          <p:cNvSpPr/>
          <p:nvPr/>
        </p:nvSpPr>
        <p:spPr>
          <a:xfrm>
            <a:off x="6069933" y="6465332"/>
            <a:ext cx="3097258" cy="369332"/>
          </a:xfrm>
          <a:prstGeom prst="rect">
            <a:avLst/>
          </a:prstGeom>
        </p:spPr>
        <p:txBody>
          <a:bodyPr wrap="none">
            <a:spAutoFit/>
          </a:bodyPr>
          <a:lstStyle/>
          <a:p>
            <a:pPr lvl="0"/>
            <a:r>
              <a:rPr lang="en-US" dirty="0">
                <a:solidFill>
                  <a:prstClr val="black"/>
                </a:solidFill>
              </a:rPr>
              <a:t>Sullivan and Leavitt, P.C., Novi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942653" cy="188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19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Construction Industry Exemption </a:t>
            </a:r>
            <a:r>
              <a:rPr lang="en-US" b="1" dirty="0" smtClean="0">
                <a:effectLst/>
              </a:rPr>
              <a:t> </a:t>
            </a:r>
            <a:r>
              <a:rPr lang="en-US" sz="1800" b="1" dirty="0" smtClean="0">
                <a:effectLst/>
              </a:rPr>
              <a:t>(slide 1)</a:t>
            </a:r>
            <a:r>
              <a:rPr lang="en-US" sz="3200" dirty="0">
                <a:effectLst/>
              </a:rPr>
              <a:t/>
            </a:r>
            <a:br>
              <a:rPr lang="en-US" sz="3200" dirty="0">
                <a:effectLst/>
              </a:rPr>
            </a:br>
            <a:endParaRPr lang="en-US" dirty="0">
              <a:effectLst/>
            </a:endParaRPr>
          </a:p>
        </p:txBody>
      </p:sp>
      <p:sp>
        <p:nvSpPr>
          <p:cNvPr id="3" name="Content Placeholder 2"/>
          <p:cNvSpPr>
            <a:spLocks noGrp="1"/>
          </p:cNvSpPr>
          <p:nvPr>
            <p:ph idx="1"/>
          </p:nvPr>
        </p:nvSpPr>
        <p:spPr>
          <a:xfrm>
            <a:off x="304800" y="1066800"/>
            <a:ext cx="8686800" cy="5013325"/>
          </a:xfrm>
        </p:spPr>
        <p:txBody>
          <a:bodyPr>
            <a:normAutofit fontScale="85000" lnSpcReduction="10000"/>
          </a:bodyPr>
          <a:lstStyle/>
          <a:p>
            <a:pPr>
              <a:buFont typeface="Wingdings" pitchFamily="2" charset="2"/>
              <a:buChar char="v"/>
            </a:pPr>
            <a:r>
              <a:rPr lang="en-US" b="1" dirty="0" smtClean="0"/>
              <a:t>Why </a:t>
            </a:r>
            <a:r>
              <a:rPr lang="en-US" b="1" dirty="0"/>
              <a:t>is there a Construction Industry </a:t>
            </a:r>
            <a:r>
              <a:rPr lang="en-US" b="1" dirty="0" smtClean="0"/>
              <a:t>Exemption?</a:t>
            </a:r>
            <a:endParaRPr lang="en-US" dirty="0"/>
          </a:p>
          <a:p>
            <a:pPr>
              <a:buFont typeface="Wingdings" pitchFamily="2" charset="2"/>
              <a:buChar char="v"/>
            </a:pPr>
            <a:r>
              <a:rPr lang="en-US" b="1" dirty="0"/>
              <a:t>Factors Required to Receive the Benefit of Exemption – Complete </a:t>
            </a:r>
            <a:r>
              <a:rPr lang="en-US" b="1" dirty="0" smtClean="0"/>
              <a:t>Withdrawal:</a:t>
            </a:r>
            <a:endParaRPr lang="en-US" dirty="0"/>
          </a:p>
          <a:p>
            <a:pPr lvl="1" algn="just">
              <a:buFont typeface="Wingdings" pitchFamily="2" charset="2"/>
              <a:buChar char="q"/>
            </a:pPr>
            <a:r>
              <a:rPr lang="en-US" dirty="0" smtClean="0"/>
              <a:t>“Substantially all” of the employees for whom the employer has an obligation to contribute perform work in the building and construction industry, and either </a:t>
            </a:r>
            <a:endParaRPr lang="en-US" sz="2400" dirty="0"/>
          </a:p>
          <a:p>
            <a:pPr marL="1485900" lvl="2" indent="-571500" algn="just">
              <a:buFont typeface="+mj-lt"/>
              <a:buAutoNum type="romanLcPeriod"/>
            </a:pPr>
            <a:r>
              <a:rPr lang="en-US" sz="2600" dirty="0"/>
              <a:t>The plan covers primarily  employees in the building and construction industry; </a:t>
            </a:r>
            <a:r>
              <a:rPr lang="en-US" sz="2600" dirty="0" smtClean="0"/>
              <a:t>or</a:t>
            </a:r>
            <a:endParaRPr lang="en-US" sz="2600" dirty="0"/>
          </a:p>
          <a:p>
            <a:pPr marL="1485900" lvl="2" indent="-571500" algn="just">
              <a:buFont typeface="+mj-lt"/>
              <a:buAutoNum type="romanLcPeriod"/>
            </a:pPr>
            <a:r>
              <a:rPr lang="en-US" sz="2600" dirty="0"/>
              <a:t>The Plan has been amended to provide that the rules apply to employers with an obligation to contribute for work performed in the building and construction industry (it is important to be familiar with the Pension Plan Trust Agreement before a withdrawal occurs to determine whether the Plan has adopted this amendment.)</a:t>
            </a:r>
          </a:p>
          <a:p>
            <a:endParaRPr lang="en-US" dirty="0"/>
          </a:p>
        </p:txBody>
      </p:sp>
      <p:sp>
        <p:nvSpPr>
          <p:cNvPr id="4" name="Rectangle 3"/>
          <p:cNvSpPr/>
          <p:nvPr/>
        </p:nvSpPr>
        <p:spPr>
          <a:xfrm>
            <a:off x="6046742" y="646533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244117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Construction Industry Exemption  </a:t>
            </a:r>
            <a:r>
              <a:rPr lang="en-US" sz="1800" b="1" dirty="0">
                <a:effectLst/>
              </a:rPr>
              <a:t>(slide </a:t>
            </a:r>
            <a:r>
              <a:rPr lang="en-US" sz="1800" b="1" dirty="0" smtClean="0">
                <a:effectLst/>
              </a:rPr>
              <a:t>2)</a:t>
            </a:r>
            <a:endParaRPr lang="en-US" dirty="0">
              <a:effectLst/>
            </a:endParaRPr>
          </a:p>
        </p:txBody>
      </p:sp>
      <p:sp>
        <p:nvSpPr>
          <p:cNvPr id="3" name="Content Placeholder 2"/>
          <p:cNvSpPr>
            <a:spLocks noGrp="1"/>
          </p:cNvSpPr>
          <p:nvPr>
            <p:ph idx="1"/>
          </p:nvPr>
        </p:nvSpPr>
        <p:spPr>
          <a:xfrm>
            <a:off x="304800" y="1295400"/>
            <a:ext cx="8686800" cy="5029200"/>
          </a:xfrm>
        </p:spPr>
        <p:txBody>
          <a:bodyPr>
            <a:normAutofit fontScale="77500" lnSpcReduction="20000"/>
          </a:bodyPr>
          <a:lstStyle/>
          <a:p>
            <a:pPr lvl="1" algn="just">
              <a:spcAft>
                <a:spcPts val="600"/>
              </a:spcAft>
              <a:buFont typeface="Wingdings" pitchFamily="2" charset="2"/>
              <a:buChar char="q"/>
            </a:pPr>
            <a:r>
              <a:rPr lang="en-US" b="1" dirty="0"/>
              <a:t>“Substantially All” Standard:</a:t>
            </a:r>
            <a:r>
              <a:rPr lang="en-US" dirty="0"/>
              <a:t>  The phrase “substantially all” is not defined in ERISA or MPPAA and the courts have differed in part on what test to apply.  This is a fact intensive area of inquiry that should not be pursued on a casual basis.</a:t>
            </a:r>
          </a:p>
          <a:p>
            <a:pPr lvl="1" algn="just">
              <a:spcAft>
                <a:spcPts val="600"/>
              </a:spcAft>
              <a:buFont typeface="Wingdings" pitchFamily="2" charset="2"/>
              <a:buChar char="q"/>
            </a:pPr>
            <a:r>
              <a:rPr lang="en-US" b="1" dirty="0"/>
              <a:t>What is the “construction industry”:</a:t>
            </a:r>
            <a:r>
              <a:rPr lang="en-US" dirty="0"/>
              <a:t>  The phrase “construction industry” is also not defined in ERISA or MPPAA and also requires an intense factual analysis to determine whether the standard is met.  </a:t>
            </a:r>
          </a:p>
          <a:p>
            <a:pPr lvl="1" algn="just">
              <a:spcAft>
                <a:spcPts val="600"/>
              </a:spcAft>
              <a:buFont typeface="Wingdings" pitchFamily="2" charset="2"/>
              <a:buChar char="q"/>
            </a:pPr>
            <a:r>
              <a:rPr lang="en-US" b="1" dirty="0">
                <a:solidFill>
                  <a:schemeClr val="tx1"/>
                </a:solidFill>
              </a:rPr>
              <a:t>Limitation on exemption </a:t>
            </a:r>
            <a:r>
              <a:rPr lang="en-US" b="1" dirty="0" smtClean="0">
                <a:solidFill>
                  <a:schemeClr val="tx1"/>
                </a:solidFill>
              </a:rPr>
              <a:t>when contributing </a:t>
            </a:r>
            <a:r>
              <a:rPr lang="en-US" b="1" dirty="0">
                <a:solidFill>
                  <a:schemeClr val="tx1"/>
                </a:solidFill>
              </a:rPr>
              <a:t>to multiple plans </a:t>
            </a:r>
            <a:r>
              <a:rPr lang="en-US" b="1" dirty="0" smtClean="0"/>
              <a:t>–</a:t>
            </a:r>
            <a:r>
              <a:rPr lang="en-US" dirty="0" smtClean="0"/>
              <a:t>May </a:t>
            </a:r>
            <a:r>
              <a:rPr lang="en-US" dirty="0"/>
              <a:t>apply to one but not another.</a:t>
            </a:r>
          </a:p>
          <a:p>
            <a:pPr algn="just">
              <a:buFont typeface="Wingdings" pitchFamily="2" charset="2"/>
              <a:buChar char="v"/>
            </a:pPr>
            <a:r>
              <a:rPr lang="en-US" sz="3900" b="1" dirty="0" smtClean="0"/>
              <a:t>Factor </a:t>
            </a:r>
            <a:r>
              <a:rPr lang="en-US" sz="3900" b="1" dirty="0"/>
              <a:t>Required to Receive the Benefit of Exemption – Partial </a:t>
            </a:r>
            <a:r>
              <a:rPr lang="en-US" sz="3900" b="1" dirty="0" smtClean="0"/>
              <a:t>Withdrawal</a:t>
            </a:r>
            <a:endParaRPr lang="en-US" sz="3900" dirty="0"/>
          </a:p>
          <a:p>
            <a:pPr lvl="1" algn="just">
              <a:buFont typeface="Wingdings" pitchFamily="2" charset="2"/>
              <a:buChar char="q"/>
            </a:pPr>
            <a:r>
              <a:rPr lang="en-US" dirty="0" smtClean="0"/>
              <a:t>The </a:t>
            </a:r>
            <a:r>
              <a:rPr lang="en-US" dirty="0"/>
              <a:t>Employer has not shifted its work mix in the jurisdiction so that only an insubstantial part of such work in the jurisdiction is covered. </a:t>
            </a:r>
            <a:endParaRPr lang="en-US" sz="2400" dirty="0"/>
          </a:p>
          <a:p>
            <a:endParaRPr lang="en-US" dirty="0"/>
          </a:p>
        </p:txBody>
      </p:sp>
      <p:sp>
        <p:nvSpPr>
          <p:cNvPr id="4" name="Rectangle 3"/>
          <p:cNvSpPr/>
          <p:nvPr/>
        </p:nvSpPr>
        <p:spPr>
          <a:xfrm>
            <a:off x="6046742" y="646533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3931487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Factors that Void the Exemption</a:t>
            </a:r>
            <a:r>
              <a:rPr lang="en-US" sz="3200" dirty="0"/>
              <a:t/>
            </a:r>
            <a:br>
              <a:rPr lang="en-US" sz="3200" dirty="0"/>
            </a:br>
            <a:endParaRPr lang="en-US" dirty="0"/>
          </a:p>
        </p:txBody>
      </p:sp>
      <p:sp>
        <p:nvSpPr>
          <p:cNvPr id="3" name="Content Placeholder 2"/>
          <p:cNvSpPr>
            <a:spLocks noGrp="1"/>
          </p:cNvSpPr>
          <p:nvPr>
            <p:ph idx="1"/>
          </p:nvPr>
        </p:nvSpPr>
        <p:spPr/>
        <p:txBody>
          <a:bodyPr>
            <a:normAutofit fontScale="92500"/>
          </a:bodyPr>
          <a:lstStyle/>
          <a:p>
            <a:pPr algn="just">
              <a:buFont typeface="Wingdings" pitchFamily="2" charset="2"/>
              <a:buChar char="v"/>
            </a:pPr>
            <a:r>
              <a:rPr lang="en-US" dirty="0" smtClean="0"/>
              <a:t>The </a:t>
            </a:r>
            <a:r>
              <a:rPr lang="en-US" dirty="0"/>
              <a:t>employer continues to perform the same or similar work (</a:t>
            </a:r>
            <a:r>
              <a:rPr lang="en-US" i="1" dirty="0"/>
              <a:t>i.e</a:t>
            </a:r>
            <a:r>
              <a:rPr lang="en-US" dirty="0"/>
              <a:t>., work of the type for which contributions were previously required) in the jurisdiction of the collective bargaining agreement; </a:t>
            </a:r>
            <a:endParaRPr lang="en-US" dirty="0" smtClean="0"/>
          </a:p>
          <a:p>
            <a:pPr algn="just">
              <a:buFont typeface="Wingdings" pitchFamily="2" charset="2"/>
              <a:buChar char="v"/>
            </a:pPr>
            <a:endParaRPr lang="en-US" dirty="0"/>
          </a:p>
          <a:p>
            <a:pPr algn="just">
              <a:buFont typeface="Wingdings" pitchFamily="2" charset="2"/>
              <a:buChar char="v"/>
            </a:pPr>
            <a:r>
              <a:rPr lang="en-US" dirty="0"/>
              <a:t>The employer resumes such work within five years after the cessation of the obligation to contribute, and does not renew the obligation at the time of the resumption.</a:t>
            </a:r>
          </a:p>
        </p:txBody>
      </p:sp>
      <p:sp>
        <p:nvSpPr>
          <p:cNvPr id="4" name="Rectangle 3"/>
          <p:cNvSpPr/>
          <p:nvPr/>
        </p:nvSpPr>
        <p:spPr>
          <a:xfrm>
            <a:off x="6059994" y="6488668"/>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321399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effectLst/>
              </a:rPr>
              <a:t>If withdrawal liability is imposed, who has to pay </a:t>
            </a:r>
            <a:r>
              <a:rPr lang="en-US" b="1" dirty="0" smtClean="0">
                <a:effectLst/>
              </a:rPr>
              <a:t>it?</a:t>
            </a:r>
            <a:r>
              <a:rPr lang="en-US" sz="3200" dirty="0"/>
              <a:t/>
            </a:r>
            <a:br>
              <a:rPr lang="en-US" sz="3200" dirty="0"/>
            </a:br>
            <a:endParaRPr lang="en-US" dirty="0"/>
          </a:p>
        </p:txBody>
      </p:sp>
      <p:sp>
        <p:nvSpPr>
          <p:cNvPr id="3" name="Content Placeholder 2"/>
          <p:cNvSpPr>
            <a:spLocks noGrp="1"/>
          </p:cNvSpPr>
          <p:nvPr>
            <p:ph idx="1"/>
          </p:nvPr>
        </p:nvSpPr>
        <p:spPr>
          <a:xfrm>
            <a:off x="304800" y="1371600"/>
            <a:ext cx="8686800" cy="4953000"/>
          </a:xfrm>
        </p:spPr>
        <p:txBody>
          <a:bodyPr>
            <a:normAutofit fontScale="47500" lnSpcReduction="20000"/>
          </a:bodyPr>
          <a:lstStyle/>
          <a:p>
            <a:pPr>
              <a:buFont typeface="Wingdings" pitchFamily="2" charset="2"/>
              <a:buChar char="v"/>
            </a:pPr>
            <a:r>
              <a:rPr lang="en-US" sz="5100" b="1" dirty="0" smtClean="0"/>
              <a:t>CONTROL </a:t>
            </a:r>
            <a:r>
              <a:rPr lang="en-US" sz="5100" b="1" dirty="0"/>
              <a:t>GROUP</a:t>
            </a:r>
            <a:r>
              <a:rPr lang="en-US" sz="5100" dirty="0"/>
              <a:t> </a:t>
            </a:r>
            <a:r>
              <a:rPr lang="en-US" sz="5100" dirty="0" smtClean="0"/>
              <a:t>  </a:t>
            </a:r>
            <a:endParaRPr lang="en-US" sz="5100" dirty="0"/>
          </a:p>
          <a:p>
            <a:pPr lvl="1">
              <a:buFont typeface="Wingdings" pitchFamily="2" charset="2"/>
              <a:buChar char="q"/>
            </a:pPr>
            <a:r>
              <a:rPr lang="en-US" sz="3800" dirty="0" smtClean="0"/>
              <a:t>“Common </a:t>
            </a:r>
            <a:r>
              <a:rPr lang="en-US" sz="3800" dirty="0"/>
              <a:t>control” –  determined under IRS Regulations w/attribution</a:t>
            </a:r>
            <a:endParaRPr lang="en-US" sz="3400" dirty="0"/>
          </a:p>
          <a:p>
            <a:pPr lvl="1">
              <a:buFont typeface="Wingdings" pitchFamily="2" charset="2"/>
              <a:buChar char="q"/>
            </a:pPr>
            <a:r>
              <a:rPr lang="en-US" sz="3800" dirty="0" smtClean="0"/>
              <a:t>“Trade </a:t>
            </a:r>
            <a:r>
              <a:rPr lang="en-US" sz="3800" dirty="0"/>
              <a:t>or business” – must be regular and continuous and performed with a profit motive, even if not profitable.  Courts </a:t>
            </a:r>
            <a:r>
              <a:rPr lang="en-US" sz="3800" dirty="0" smtClean="0"/>
              <a:t>have relied solely on the stated </a:t>
            </a:r>
            <a:r>
              <a:rPr lang="en-US" sz="3800" dirty="0"/>
              <a:t>business purpose in formation documents.  Examples include:</a:t>
            </a:r>
            <a:endParaRPr lang="en-US" sz="3400" dirty="0"/>
          </a:p>
          <a:p>
            <a:pPr marL="1428750" lvl="2" indent="-514350">
              <a:buFont typeface="+mj-lt"/>
              <a:buAutoNum type="romanLcPeriod"/>
            </a:pPr>
            <a:r>
              <a:rPr lang="en-US" sz="3400" dirty="0"/>
              <a:t>All rental activity where the tenant is the withdrawn employer </a:t>
            </a:r>
          </a:p>
          <a:p>
            <a:pPr marL="1428750" lvl="2" indent="-514350">
              <a:buFont typeface="+mj-lt"/>
              <a:buAutoNum type="romanLcPeriod"/>
            </a:pPr>
            <a:r>
              <a:rPr lang="en-US" sz="3400" dirty="0"/>
              <a:t>Ownership of a vacation property that is rented to third parties </a:t>
            </a:r>
          </a:p>
          <a:p>
            <a:pPr marL="1428750" lvl="2" indent="-514350">
              <a:buFont typeface="+mj-lt"/>
              <a:buAutoNum type="romanLcPeriod"/>
            </a:pPr>
            <a:r>
              <a:rPr lang="en-US" sz="3400" dirty="0"/>
              <a:t>Rental of a home while efforts are being made to sell same.</a:t>
            </a:r>
          </a:p>
          <a:p>
            <a:pPr marL="1428750" lvl="2" indent="-514350">
              <a:buFont typeface="+mj-lt"/>
              <a:buAutoNum type="romanLcPeriod"/>
            </a:pPr>
            <a:r>
              <a:rPr lang="en-US" sz="3400" dirty="0"/>
              <a:t>Hobby activity like collecting coins or stamps if they are resold for profit.</a:t>
            </a:r>
          </a:p>
          <a:p>
            <a:pPr marL="1428750" lvl="2" indent="-514350">
              <a:buFont typeface="+mj-lt"/>
              <a:buAutoNum type="romanLcPeriod"/>
            </a:pPr>
            <a:r>
              <a:rPr lang="en-US" sz="3400" dirty="0"/>
              <a:t>Consulting activity where the individual has independent contractor status.</a:t>
            </a:r>
          </a:p>
          <a:p>
            <a:pPr marL="1428750" lvl="2" indent="-514350">
              <a:buFont typeface="+mj-lt"/>
              <a:buAutoNum type="romanLcPeriod"/>
            </a:pPr>
            <a:r>
              <a:rPr lang="en-US" sz="3400" dirty="0"/>
              <a:t>Rental activity involving investment real estate properties if there is found to the required degree of activities by the owner</a:t>
            </a:r>
            <a:r>
              <a:rPr lang="en-US" sz="3400" dirty="0" smtClean="0"/>
              <a:t>.</a:t>
            </a:r>
          </a:p>
          <a:p>
            <a:pPr marL="914400" lvl="2" indent="0">
              <a:buNone/>
            </a:pPr>
            <a:endParaRPr lang="en-US" sz="3400" dirty="0"/>
          </a:p>
          <a:p>
            <a:pPr>
              <a:buFont typeface="Wingdings" pitchFamily="2" charset="2"/>
              <a:buChar char="v"/>
            </a:pPr>
            <a:r>
              <a:rPr lang="en-US" sz="5100" dirty="0"/>
              <a:t>Partners and parties to joint ventures are also jointly and severally liable for the withdrawal liability. </a:t>
            </a:r>
          </a:p>
          <a:p>
            <a:pPr>
              <a:buFont typeface="Wingdings" pitchFamily="2" charset="2"/>
              <a:buChar char="v"/>
            </a:pPr>
            <a:r>
              <a:rPr lang="en-US" sz="5100" dirty="0"/>
              <a:t>Alter-Ego.  Federal Common Law test under Labor Law criteria</a:t>
            </a:r>
          </a:p>
          <a:p>
            <a:pPr>
              <a:buFont typeface="Wingdings" pitchFamily="2" charset="2"/>
              <a:buChar char="v"/>
            </a:pPr>
            <a:r>
              <a:rPr lang="en-US" sz="5100" dirty="0"/>
              <a:t>Successor in Interest.  (Application of Federal Common Law).</a:t>
            </a:r>
          </a:p>
          <a:p>
            <a:endParaRPr lang="en-US" dirty="0"/>
          </a:p>
        </p:txBody>
      </p:sp>
      <p:sp>
        <p:nvSpPr>
          <p:cNvPr id="4" name="Rectangle 3"/>
          <p:cNvSpPr/>
          <p:nvPr/>
        </p:nvSpPr>
        <p:spPr>
          <a:xfrm>
            <a:off x="6046742" y="6465332"/>
            <a:ext cx="3097258" cy="369332"/>
          </a:xfrm>
          <a:prstGeom prst="rect">
            <a:avLst/>
          </a:prstGeom>
        </p:spPr>
        <p:txBody>
          <a:bodyPr wrap="none">
            <a:spAutoFit/>
          </a:bodyPr>
          <a:lstStyle/>
          <a:p>
            <a:pPr lvl="0"/>
            <a:r>
              <a:rPr lang="en-US" dirty="0">
                <a:solidFill>
                  <a:prstClr val="black"/>
                </a:solidFill>
              </a:rPr>
              <a:t>Sullivan and Leavitt, P.C., Novi</a:t>
            </a:r>
          </a:p>
        </p:txBody>
      </p:sp>
    </p:spTree>
    <p:extLst>
      <p:ext uri="{BB962C8B-B14F-4D97-AF65-F5344CB8AC3E}">
        <p14:creationId xmlns:p14="http://schemas.microsoft.com/office/powerpoint/2010/main" val="1075420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2">
      <a:dk1>
        <a:sysClr val="windowText" lastClr="000000"/>
      </a:dk1>
      <a:lt1>
        <a:srgbClr val="595959"/>
      </a:lt1>
      <a:dk2>
        <a:srgbClr val="000000"/>
      </a:dk2>
      <a:lt2>
        <a:srgbClr val="F8F8F8"/>
      </a:lt2>
      <a:accent1>
        <a:srgbClr val="00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732</TotalTime>
  <Words>1834</Words>
  <Application>Microsoft Office PowerPoint</Application>
  <PresentationFormat>On-screen Show (4:3)</PresentationFormat>
  <Paragraphs>140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Union pension fund Withdrawal Liability in the Construction Industry</vt:lpstr>
      <vt:lpstr>Overview and Explanation of Withdrawal Liability  </vt:lpstr>
      <vt:lpstr>TYPES OF WITHDRAWAL </vt:lpstr>
      <vt:lpstr>EXAMPLES OF EVENTS THAT CAN TRIGGER A WITHDRAWAL </vt:lpstr>
      <vt:lpstr>POTENTIAL EXEMPTIONS TO THE IMPOSITION OF WITHDRAWAL LIABILITY </vt:lpstr>
      <vt:lpstr>Construction Industry Exemption  (slide 1) </vt:lpstr>
      <vt:lpstr>Construction Industry Exemption  (slide 2)</vt:lpstr>
      <vt:lpstr>Factors that Void the Exemption </vt:lpstr>
      <vt:lpstr>If withdrawal liability is imposed, who has to pay it? </vt:lpstr>
      <vt:lpstr>How Withdrawal Liability is paid  </vt:lpstr>
      <vt:lpstr>Effect of Failure to Pay   </vt:lpstr>
      <vt:lpstr>Actions to Evade or Avoid Withdrawal Liability </vt:lpstr>
      <vt:lpstr>Right to Obtain Estimate of Withdrawal Liability   </vt:lpstr>
      <vt:lpstr>Reporting requirements on Annual Financial Statements   </vt:lpstr>
      <vt:lpstr>Importance of Contingent Withdrawal Liability for Employer who is Still Contributing to a Multi-Employer Pension Fund </vt:lpstr>
      <vt:lpstr>What to Look for on Tax Returns to Highlight Potential Risk Factors for your Clients</vt:lpstr>
      <vt:lpstr>AVOIDABLE EVENTS THAT CAN IMPOSE LIABILITY AGAINST PARTIES OTHER THAN THE WITHDRAWING EMPLOYER </vt:lpstr>
      <vt:lpstr>CONCLUSION – As it Relates to Clients who Contribute to Multi-Employer Pension Funds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L Howell</dc:creator>
  <cp:lastModifiedBy>George L Howell</cp:lastModifiedBy>
  <cp:revision>44</cp:revision>
  <cp:lastPrinted>2014-09-22T19:00:52Z</cp:lastPrinted>
  <dcterms:created xsi:type="dcterms:W3CDTF">2014-09-11T12:12:01Z</dcterms:created>
  <dcterms:modified xsi:type="dcterms:W3CDTF">2014-09-22T19:52:27Z</dcterms:modified>
</cp:coreProperties>
</file>